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63" r:id="rId3"/>
    <p:sldId id="292" r:id="rId4"/>
    <p:sldId id="259" r:id="rId5"/>
    <p:sldId id="295" r:id="rId6"/>
    <p:sldId id="261" r:id="rId7"/>
    <p:sldId id="270" r:id="rId8"/>
    <p:sldId id="293" r:id="rId9"/>
    <p:sldId id="260" r:id="rId10"/>
    <p:sldId id="262" r:id="rId11"/>
    <p:sldId id="296" r:id="rId12"/>
    <p:sldId id="276" r:id="rId13"/>
    <p:sldId id="277" r:id="rId14"/>
    <p:sldId id="297" r:id="rId15"/>
    <p:sldId id="278" r:id="rId16"/>
    <p:sldId id="298" r:id="rId17"/>
    <p:sldId id="294" r:id="rId18"/>
    <p:sldId id="282" r:id="rId19"/>
    <p:sldId id="302" r:id="rId20"/>
    <p:sldId id="299" r:id="rId21"/>
    <p:sldId id="280" r:id="rId22"/>
    <p:sldId id="30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7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8DB"/>
    <a:srgbClr val="FFFFFF"/>
    <a:srgbClr val="CB6724"/>
    <a:srgbClr val="56CA95"/>
    <a:srgbClr val="E8E8E8"/>
    <a:srgbClr val="58B6E5"/>
    <a:srgbClr val="EDF8FE"/>
    <a:srgbClr val="6096E6"/>
    <a:srgbClr val="4F9DA2"/>
    <a:srgbClr val="1AA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42" autoAdjust="0"/>
    <p:restoredTop sz="94660"/>
  </p:normalViewPr>
  <p:slideViewPr>
    <p:cSldViewPr snapToGrid="0">
      <p:cViewPr>
        <p:scale>
          <a:sx n="80" d="100"/>
          <a:sy n="80" d="100"/>
        </p:scale>
        <p:origin x="144" y="936"/>
      </p:cViewPr>
      <p:guideLst>
        <p:guide orient="horz" pos="2208"/>
        <p:guide pos="378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2022/4/12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2022/4/12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2022/4/12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2022/4/12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2022/4/12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2022/4/12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2022/4/12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2022/4/12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8"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pPr/>
              <a:t>2022/4/12</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image" Target="../media/image12.png"/><Relationship Id="rId3" Type="http://schemas.openxmlformats.org/officeDocument/2006/relationships/tags" Target="../tags/tag100.xml"/><Relationship Id="rId21" Type="http://schemas.openxmlformats.org/officeDocument/2006/relationships/tags" Target="../tags/tag118.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slideLayout" Target="../slideLayouts/slideLayout2.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 Type="http://schemas.openxmlformats.org/officeDocument/2006/relationships/tags" Target="../tags/tag124.xml"/><Relationship Id="rId16" Type="http://schemas.openxmlformats.org/officeDocument/2006/relationships/tags" Target="../tags/tag138.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tags" Target="../tags/tag137.xml"/><Relationship Id="rId10" Type="http://schemas.openxmlformats.org/officeDocument/2006/relationships/tags" Target="../tags/tag132.xml"/><Relationship Id="rId19" Type="http://schemas.openxmlformats.org/officeDocument/2006/relationships/image" Target="../media/image12.png"/><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s>
</file>

<file path=ppt/slides/_rels/slide1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image" Target="../media/image12.png"/><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slideLayout" Target="../slideLayouts/slideLayout2.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tags" Target="../tags/tag189.xml"/><Relationship Id="rId3" Type="http://schemas.openxmlformats.org/officeDocument/2006/relationships/tags" Target="../tags/tag166.xml"/><Relationship Id="rId21" Type="http://schemas.openxmlformats.org/officeDocument/2006/relationships/tags" Target="../tags/tag184.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notesSlide" Target="../notesSlides/notesSlide1.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slideLayout" Target="../slideLayouts/slideLayout2.xml"/><Relationship Id="rId10" Type="http://schemas.openxmlformats.org/officeDocument/2006/relationships/tags" Target="../tags/tag173.xml"/><Relationship Id="rId19" Type="http://schemas.openxmlformats.org/officeDocument/2006/relationships/tags" Target="../tags/tag182.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tags" Target="../tags/tag190.xml"/><Relationship Id="rId30"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10" Type="http://schemas.openxmlformats.org/officeDocument/2006/relationships/slideLayout" Target="../slideLayouts/slideLayout2.xml"/><Relationship Id="rId4" Type="http://schemas.openxmlformats.org/officeDocument/2006/relationships/tags" Target="../tags/tag194.xml"/><Relationship Id="rId9" Type="http://schemas.openxmlformats.org/officeDocument/2006/relationships/tags" Target="../tags/tag19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tags" Target="../tags/tag20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slide" Target="slide5.xml"/><Relationship Id="rId18" Type="http://schemas.openxmlformats.org/officeDocument/2006/relationships/image" Target="../media/image10.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5.svg"/><Relationship Id="rId17" Type="http://schemas.openxmlformats.org/officeDocument/2006/relationships/image" Target="../media/image9.svg"/><Relationship Id="rId2" Type="http://schemas.openxmlformats.org/officeDocument/2006/relationships/tags" Target="../tags/tag64.xml"/><Relationship Id="rId16" Type="http://schemas.openxmlformats.org/officeDocument/2006/relationships/image" Target="../media/image8.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4.png"/><Relationship Id="rId5" Type="http://schemas.openxmlformats.org/officeDocument/2006/relationships/tags" Target="../tags/tag67.xml"/><Relationship Id="rId15" Type="http://schemas.openxmlformats.org/officeDocument/2006/relationships/image" Target="../media/image7.svg"/><Relationship Id="rId10" Type="http://schemas.openxmlformats.org/officeDocument/2006/relationships/slideLayout" Target="../slideLayouts/slideLayout2.xml"/><Relationship Id="rId19" Type="http://schemas.openxmlformats.org/officeDocument/2006/relationships/image" Target="../media/image11.sv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slideLayout" Target="../slideLayouts/slideLayout2.xml"/><Relationship Id="rId2" Type="http://schemas.openxmlformats.org/officeDocument/2006/relationships/tags" Target="../tags/tag73.xml"/><Relationship Id="rId16" Type="http://schemas.openxmlformats.org/officeDocument/2006/relationships/tags" Target="../tags/tag87.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slideLayout" Target="../slideLayouts/slideLayout2.xml"/><Relationship Id="rId4" Type="http://schemas.openxmlformats.org/officeDocument/2006/relationships/tags" Target="../tags/tag92.xml"/><Relationship Id="rId9"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510" y="21590"/>
            <a:ext cx="12215495" cy="6852920"/>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t>域农民工工资专用</a:t>
            </a:r>
            <a:endParaRPr lang="en-US" altLang="zh-CN" dirty="0"/>
          </a:p>
        </p:txBody>
      </p:sp>
      <p:pic>
        <p:nvPicPr>
          <p:cNvPr id="9" name="图片 8" descr="C:/Users/jingang/AppData/Local/Temp/picturescale_20210601210315/output_20210601210318.pngoutput_20210601210318"/>
          <p:cNvPicPr>
            <a:picLocks noChangeAspect="1"/>
          </p:cNvPicPr>
          <p:nvPr/>
        </p:nvPicPr>
        <p:blipFill>
          <a:blip r:embed="rId3" cstate="print"/>
          <a:srcRect t="232" b="12998"/>
          <a:stretch>
            <a:fillRect/>
          </a:stretch>
        </p:blipFill>
        <p:spPr>
          <a:xfrm>
            <a:off x="0" y="0"/>
            <a:ext cx="12226290" cy="4039870"/>
          </a:xfrm>
          <a:prstGeom prst="rect">
            <a:avLst/>
          </a:prstGeom>
        </p:spPr>
      </p:pic>
      <p:sp>
        <p:nvSpPr>
          <p:cNvPr id="4" name="文本框 3"/>
          <p:cNvSpPr txBox="1"/>
          <p:nvPr/>
        </p:nvSpPr>
        <p:spPr>
          <a:xfrm>
            <a:off x="518804" y="4061460"/>
            <a:ext cx="11210906" cy="1015663"/>
          </a:xfrm>
          <a:prstGeom prst="rect">
            <a:avLst/>
          </a:prstGeom>
          <a:noFill/>
        </p:spPr>
        <p:txBody>
          <a:bodyPr wrap="square" rtlCol="0" anchor="t">
            <a:spAutoFit/>
          </a:bodyPr>
          <a:lstStyle/>
          <a:p>
            <a:pPr algn="ctr"/>
            <a:r>
              <a:rPr lang="zh-CN" altLang="en-US" sz="2800" b="1" dirty="0"/>
              <a:t>解读《关于进一步规范本市工程建设领域农民工工资专用账户管理工作的通知》</a:t>
            </a:r>
            <a:r>
              <a:rPr lang="en-US" altLang="zh-CN" sz="2800" b="1" dirty="0"/>
              <a:t>【</a:t>
            </a:r>
            <a:r>
              <a:rPr lang="zh-CN" altLang="en-US" sz="2800" b="1" dirty="0"/>
              <a:t>沪住建规范联（</a:t>
            </a:r>
            <a:r>
              <a:rPr lang="en-US" altLang="zh-CN" sz="2800" b="1" dirty="0"/>
              <a:t>2022</a:t>
            </a:r>
            <a:r>
              <a:rPr lang="zh-CN" altLang="en-US" sz="2800" b="1" dirty="0"/>
              <a:t>）</a:t>
            </a:r>
            <a:r>
              <a:rPr lang="en-US" altLang="zh-CN" sz="2800" b="1" dirty="0"/>
              <a:t>5</a:t>
            </a:r>
            <a:r>
              <a:rPr lang="zh-CN" altLang="en-US" sz="2800" b="1" dirty="0"/>
              <a:t>号</a:t>
            </a:r>
            <a:r>
              <a:rPr lang="en-US" altLang="zh-CN" sz="2800" b="1" dirty="0"/>
              <a:t>】</a:t>
            </a:r>
            <a:r>
              <a:rPr lang="zh-CN" altLang="en-US" sz="2800" b="1" dirty="0"/>
              <a:t>（银行及专用账户客户版</a:t>
            </a:r>
            <a:r>
              <a:rPr lang="zh-CN" altLang="en-US" sz="3200" b="1" dirty="0"/>
              <a:t>）</a:t>
            </a:r>
          </a:p>
        </p:txBody>
      </p:sp>
      <p:grpSp>
        <p:nvGrpSpPr>
          <p:cNvPr id="20" name="组合 19"/>
          <p:cNvGrpSpPr/>
          <p:nvPr/>
        </p:nvGrpSpPr>
        <p:grpSpPr>
          <a:xfrm>
            <a:off x="0" y="6153785"/>
            <a:ext cx="12192635" cy="704215"/>
            <a:chOff x="-5413901" y="6154057"/>
            <a:chExt cx="12998260" cy="703943"/>
          </a:xfrm>
        </p:grpSpPr>
        <p:sp>
          <p:nvSpPr>
            <p:cNvPr id="21" name="平行四边形 20"/>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平行四边形 21"/>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4" name="平行四边形 23"/>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平行四边形 34"/>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2" name="矩形 1"/>
          <p:cNvSpPr/>
          <p:nvPr/>
        </p:nvSpPr>
        <p:spPr>
          <a:xfrm>
            <a:off x="5715" y="6484620"/>
            <a:ext cx="1926590" cy="365125"/>
          </a:xfrm>
          <a:prstGeom prst="rect">
            <a:avLst/>
          </a:prstGeom>
          <a:solidFill>
            <a:srgbClr val="58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15675" y="6144260"/>
            <a:ext cx="1106170" cy="73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A2059AD-E46A-A64A-BC48-84E2017C7246}"/>
              </a:ext>
            </a:extLst>
          </p:cNvPr>
          <p:cNvSpPr txBox="1"/>
          <p:nvPr/>
        </p:nvSpPr>
        <p:spPr>
          <a:xfrm>
            <a:off x="3613179" y="5104064"/>
            <a:ext cx="5518228" cy="960712"/>
          </a:xfrm>
          <a:prstGeom prst="rect">
            <a:avLst/>
          </a:prstGeom>
          <a:noFill/>
        </p:spPr>
        <p:txBody>
          <a:bodyPr wrap="square" rtlCol="0">
            <a:spAutoFit/>
          </a:bodyPr>
          <a:lstStyle/>
          <a:p>
            <a:pPr>
              <a:lnSpc>
                <a:spcPct val="150000"/>
              </a:lnSpc>
            </a:pPr>
            <a:r>
              <a:rPr kumimoji="1" lang="zh-CN" altLang="en-US" sz="2000" dirty="0"/>
              <a:t>制作单位：        中国建设银行上海分行</a:t>
            </a:r>
            <a:endParaRPr kumimoji="1" lang="en-US" altLang="zh-CN" sz="2000" dirty="0"/>
          </a:p>
          <a:p>
            <a:pPr>
              <a:lnSpc>
                <a:spcPct val="150000"/>
              </a:lnSpc>
            </a:pPr>
            <a:r>
              <a:rPr kumimoji="1" lang="zh-CN" altLang="en-US" sz="2000" dirty="0"/>
              <a:t>宣贯单位：上海市建设工程安全质量监督总站</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0" y="5542043"/>
            <a:ext cx="12204065" cy="1295001"/>
          </a:xfrm>
          <a:prstGeom prst="rect">
            <a:avLst/>
          </a:prstGeom>
          <a:solidFill>
            <a:srgbClr val="1AA3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平行四边形 13"/>
          <p:cNvSpPr/>
          <p:nvPr/>
        </p:nvSpPr>
        <p:spPr>
          <a:xfrm>
            <a:off x="233045" y="270510"/>
            <a:ext cx="897318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专用账户管理的</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个核心环节之一：</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专用账户的开立</a:t>
            </a:r>
          </a:p>
        </p:txBody>
      </p:sp>
      <p:pic>
        <p:nvPicPr>
          <p:cNvPr id="146" name="图片 145"/>
          <p:cNvPicPr>
            <a:picLocks noChangeAspect="1"/>
          </p:cNvPicPr>
          <p:nvPr>
            <p:custDataLst>
              <p:tags r:id="rId2"/>
            </p:custDataLst>
          </p:nvPr>
        </p:nvPicPr>
        <p:blipFill>
          <a:blip r:embed="rId26" cstate="print">
            <a:extLst>
              <a:ext uri="{28A0092B-C50C-407E-A947-70E740481C1C}">
                <a14:useLocalDpi xmlns:a14="http://schemas.microsoft.com/office/drawing/2010/main" val="0"/>
              </a:ext>
            </a:extLst>
          </a:blip>
          <a:stretch>
            <a:fillRect/>
          </a:stretch>
        </p:blipFill>
        <p:spPr>
          <a:xfrm>
            <a:off x="754956" y="1704883"/>
            <a:ext cx="1592754" cy="3244899"/>
          </a:xfrm>
          <a:prstGeom prst="rect">
            <a:avLst/>
          </a:prstGeom>
        </p:spPr>
      </p:pic>
      <p:cxnSp>
        <p:nvCxnSpPr>
          <p:cNvPr id="134" name="直接连接符 133"/>
          <p:cNvCxnSpPr/>
          <p:nvPr>
            <p:custDataLst>
              <p:tags r:id="rId3"/>
            </p:custDataLst>
          </p:nvPr>
        </p:nvCxnSpPr>
        <p:spPr>
          <a:xfrm flipH="1">
            <a:off x="2975822" y="2979243"/>
            <a:ext cx="17489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sp>
        <p:nvSpPr>
          <p:cNvPr id="124" name="Freeform 122"/>
          <p:cNvSpPr/>
          <p:nvPr>
            <p:custDataLst>
              <p:tags r:id="rId4"/>
            </p:custDataLst>
          </p:nvPr>
        </p:nvSpPr>
        <p:spPr bwMode="auto">
          <a:xfrm>
            <a:off x="2219441" y="2380887"/>
            <a:ext cx="871665" cy="1150598"/>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23"/>
          <p:cNvSpPr>
            <a:spLocks noEditPoints="1"/>
          </p:cNvSpPr>
          <p:nvPr>
            <p:custDataLst>
              <p:tags r:id="rId5"/>
            </p:custDataLst>
          </p:nvPr>
        </p:nvSpPr>
        <p:spPr bwMode="auto">
          <a:xfrm>
            <a:off x="2223378" y="2398883"/>
            <a:ext cx="862667" cy="1114606"/>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3" name="矩形 172"/>
          <p:cNvSpPr/>
          <p:nvPr>
            <p:custDataLst>
              <p:tags r:id="rId6"/>
            </p:custDataLst>
          </p:nvPr>
        </p:nvSpPr>
        <p:spPr>
          <a:xfrm>
            <a:off x="2218317" y="3020162"/>
            <a:ext cx="866041" cy="367786"/>
          </a:xfrm>
          <a:prstGeom prst="rect">
            <a:avLst/>
          </a:prstGeom>
        </p:spPr>
        <p:txBody>
          <a:bodyPr wrap="square" anchor="ctr" anchorCtr="0"/>
          <a:lstStyle/>
          <a:p>
            <a:pPr algn="ctr" fontAlgn="auto">
              <a:lnSpc>
                <a:spcPct val="120000"/>
              </a:lnSpc>
            </a:pPr>
            <a:r>
              <a:rPr lang="zh-CN" altLang="en-US" sz="1600" b="1">
                <a:solidFill>
                  <a:srgbClr val="FF0000"/>
                </a:solidFill>
                <a:sym typeface="+mn-ea"/>
              </a:rPr>
              <a:t>专用账户开立</a:t>
            </a:r>
            <a:endParaRPr lang="zh-CN" altLang="en-US" sz="1600" b="1" spc="300">
              <a:solidFill>
                <a:srgbClr val="FF0000"/>
              </a:solidFill>
              <a:uFillTx/>
              <a:latin typeface="Arial" panose="020B0604020202020204" pitchFamily="34" charset="0"/>
              <a:ea typeface="微软雅黑" panose="020B0503020204020204" pitchFamily="34" charset="-122"/>
              <a:cs typeface="+mj-cs"/>
              <a:sym typeface="+mn-ea"/>
            </a:endParaRPr>
          </a:p>
        </p:txBody>
      </p:sp>
      <p:sp>
        <p:nvSpPr>
          <p:cNvPr id="174" name="KSO_Shape"/>
          <p:cNvSpPr/>
          <p:nvPr>
            <p:custDataLst>
              <p:tags r:id="rId7"/>
            </p:custDataLst>
          </p:nvPr>
        </p:nvSpPr>
        <p:spPr bwMode="auto">
          <a:xfrm>
            <a:off x="2426744" y="2419643"/>
            <a:ext cx="438293" cy="491131"/>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6" name="圆角矩形 135"/>
          <p:cNvSpPr/>
          <p:nvPr>
            <p:custDataLst>
              <p:tags r:id="rId8"/>
            </p:custDataLst>
          </p:nvPr>
        </p:nvSpPr>
        <p:spPr>
          <a:xfrm>
            <a:off x="3651221" y="1438791"/>
            <a:ext cx="435270" cy="438644"/>
          </a:xfrm>
          <a:prstGeom prst="roundRect">
            <a:avLst>
              <a:gd name="adj" fmla="val 50000"/>
            </a:avLst>
          </a:prstGeom>
          <a:solidFill>
            <a:srgbClr val="1F74AD"/>
          </a:solidFill>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63"/>
          <p:cNvSpPr>
            <a:spLocks noEditPoints="1"/>
          </p:cNvSpPr>
          <p:nvPr>
            <p:custDataLst>
              <p:tags r:id="rId9"/>
            </p:custDataLst>
          </p:nvPr>
        </p:nvSpPr>
        <p:spPr bwMode="auto">
          <a:xfrm>
            <a:off x="3763132" y="1590148"/>
            <a:ext cx="205263" cy="201326"/>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ysClr val="window" lastClr="FFFFFF"/>
          </a:solidFill>
          <a:ln>
            <a:noFill/>
          </a:ln>
        </p:spPr>
        <p:txBody>
          <a:bodyPr vert="horz" wrap="square" lIns="68580" tIns="34290" rIns="68580" bIns="34290" numCol="1" anchor="t" anchorCtr="0" compatLnSpc="1">
            <a:normAutofit fontScale="55000" lnSpcReduction="20000"/>
          </a:bodyPr>
          <a:lstStyle/>
          <a:p>
            <a:pPr fontAlgn="auto">
              <a:lnSpc>
                <a:spcPct val="14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文本框 174"/>
          <p:cNvSpPr txBox="1"/>
          <p:nvPr>
            <p:custDataLst>
              <p:tags r:id="rId10"/>
            </p:custDataLst>
          </p:nvPr>
        </p:nvSpPr>
        <p:spPr>
          <a:xfrm>
            <a:off x="4206745" y="1289655"/>
            <a:ext cx="7568565" cy="745604"/>
          </a:xfrm>
          <a:prstGeom prst="rect">
            <a:avLst/>
          </a:prstGeom>
          <a:noFill/>
        </p:spPr>
        <p:txBody>
          <a:bodyPr wrap="square" rtlCol="0" anchor="ctr" anchorCtr="0"/>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时间   </a:t>
            </a:r>
            <a:r>
              <a:rPr lang="zh-CN" altLang="en-US" spc="150" dirty="0">
                <a:latin typeface="Arial" panose="020B0604020202020204" pitchFamily="34" charset="0"/>
                <a:ea typeface="微软雅黑" panose="020B0503020204020204" pitchFamily="34" charset="-122"/>
                <a:sym typeface="Arial" panose="020B0604020202020204" pitchFamily="34" charset="0"/>
              </a:rPr>
              <a:t>工程施工合同签订之日起30日内，总包单位与银行签订资</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金</a:t>
            </a:r>
            <a:endParaRPr lang="zh-CN" altLang="en-US" spc="150" dirty="0">
              <a:solidFill>
                <a:srgbClr val="FF0000"/>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44" name="圆角矩形 143"/>
          <p:cNvSpPr/>
          <p:nvPr>
            <p:custDataLst>
              <p:tags r:id="rId11"/>
            </p:custDataLst>
          </p:nvPr>
        </p:nvSpPr>
        <p:spPr>
          <a:xfrm>
            <a:off x="3651221" y="2274958"/>
            <a:ext cx="435270" cy="438644"/>
          </a:xfrm>
          <a:prstGeom prst="roundRect">
            <a:avLst>
              <a:gd name="adj" fmla="val 50000"/>
            </a:avLst>
          </a:prstGeom>
          <a:solidFill>
            <a:srgbClr val="3498DB"/>
          </a:solidFill>
          <a:ln>
            <a:solidFill>
              <a:srgbClr val="3498D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fontAlgn="auto">
              <a:lnSpc>
                <a:spcPct val="12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文本框 175"/>
          <p:cNvSpPr txBox="1"/>
          <p:nvPr>
            <p:custDataLst>
              <p:tags r:id="rId12"/>
            </p:custDataLst>
          </p:nvPr>
        </p:nvSpPr>
        <p:spPr>
          <a:xfrm>
            <a:off x="4177921" y="3420342"/>
            <a:ext cx="7651750" cy="625475"/>
          </a:xfrm>
          <a:prstGeom prst="rect">
            <a:avLst/>
          </a:prstGeom>
          <a:noFill/>
        </p:spPr>
        <p:txBody>
          <a:bodyPr wrap="square" rtlCol="0" anchor="ctr" anchorCtr="0"/>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名称   </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总包单位名称</a:t>
            </a:r>
            <a:r>
              <a:rPr lang="en-US" altLang="zh-CN" spc="150" dirty="0">
                <a:uFillTx/>
                <a:latin typeface="Arial" panose="020B0604020202020204" pitchFamily="34" charset="0"/>
                <a:ea typeface="微软雅黑" panose="020B0503020204020204" pitchFamily="34" charset="-122"/>
                <a:sym typeface="Arial" panose="020B0604020202020204" pitchFamily="34" charset="0"/>
              </a:rPr>
              <a:t>+</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项目专用编号</a:t>
            </a:r>
            <a:r>
              <a:rPr lang="en-US" altLang="zh-CN" spc="150" dirty="0">
                <a:uFillTx/>
                <a:latin typeface="Arial" panose="020B0604020202020204" pitchFamily="34" charset="0"/>
                <a:ea typeface="微软雅黑" panose="020B0503020204020204" pitchFamily="34" charset="-122"/>
                <a:sym typeface="Arial" panose="020B0604020202020204" pitchFamily="34" charset="0"/>
              </a:rPr>
              <a:t>+</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农民工工资专用账户</a:t>
            </a:r>
          </a:p>
          <a:p>
            <a:pPr fontAlgn="auto">
              <a:lnSpc>
                <a:spcPct val="120000"/>
              </a:lnSpc>
            </a:pPr>
            <a:r>
              <a:rPr lang="zh-CN" altLang="en-US" spc="150" dirty="0">
                <a:uFillTx/>
                <a:latin typeface="Arial" panose="020B0604020202020204" pitchFamily="34" charset="0"/>
                <a:ea typeface="微软雅黑" panose="020B0503020204020204" pitchFamily="34" charset="-122"/>
                <a:sym typeface="Arial" panose="020B0604020202020204" pitchFamily="34" charset="0"/>
              </a:rPr>
              <a:t>          例：</a:t>
            </a:r>
            <a:r>
              <a:rPr lang="zh-CN" altLang="en-US" sz="1600" b="1" spc="15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XXX公司</a:t>
            </a:r>
            <a:r>
              <a:rPr lang="en-US" altLang="zh-CN" sz="1600" b="1" spc="15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1001PD0001A</a:t>
            </a:r>
            <a:r>
              <a:rPr lang="zh-CN" altLang="en-US" sz="1600" b="1" spc="15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农民工工资专用账户</a:t>
            </a:r>
          </a:p>
        </p:txBody>
      </p:sp>
      <p:sp>
        <p:nvSpPr>
          <p:cNvPr id="140" name="圆角矩形 139"/>
          <p:cNvSpPr/>
          <p:nvPr>
            <p:custDataLst>
              <p:tags r:id="rId13"/>
            </p:custDataLst>
          </p:nvPr>
        </p:nvSpPr>
        <p:spPr>
          <a:xfrm rot="8707077">
            <a:off x="3656325" y="3400407"/>
            <a:ext cx="435270" cy="438644"/>
          </a:xfrm>
          <a:prstGeom prst="roundRect">
            <a:avLst>
              <a:gd name="adj" fmla="val 50000"/>
            </a:avLst>
          </a:prstGeom>
          <a:solidFill>
            <a:srgbClr val="1AA3AA"/>
          </a:solidFill>
          <a:ln>
            <a:solidFill>
              <a:srgbClr val="1AA3AA">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64"/>
          <p:cNvSpPr>
            <a:spLocks noEditPoints="1"/>
          </p:cNvSpPr>
          <p:nvPr>
            <p:custDataLst>
              <p:tags r:id="rId14"/>
            </p:custDataLst>
          </p:nvPr>
        </p:nvSpPr>
        <p:spPr bwMode="auto">
          <a:xfrm>
            <a:off x="3778738" y="3467368"/>
            <a:ext cx="183893" cy="219884"/>
          </a:xfrm>
          <a:custGeom>
            <a:avLst/>
            <a:gdLst>
              <a:gd name="T0" fmla="*/ 34 w 53"/>
              <a:gd name="T1" fmla="*/ 54 h 63"/>
              <a:gd name="T2" fmla="*/ 35 w 53"/>
              <a:gd name="T3" fmla="*/ 56 h 63"/>
              <a:gd name="T4" fmla="*/ 19 w 53"/>
              <a:gd name="T5" fmla="*/ 57 h 63"/>
              <a:gd name="T6" fmla="*/ 18 w 53"/>
              <a:gd name="T7" fmla="*/ 55 h 63"/>
              <a:gd name="T8" fmla="*/ 19 w 53"/>
              <a:gd name="T9" fmla="*/ 54 h 63"/>
              <a:gd name="T10" fmla="*/ 32 w 53"/>
              <a:gd name="T11" fmla="*/ 61 h 63"/>
              <a:gd name="T12" fmla="*/ 23 w 53"/>
              <a:gd name="T13" fmla="*/ 63 h 63"/>
              <a:gd name="T14" fmla="*/ 21 w 53"/>
              <a:gd name="T15" fmla="*/ 59 h 63"/>
              <a:gd name="T16" fmla="*/ 26 w 53"/>
              <a:gd name="T17" fmla="*/ 15 h 63"/>
              <a:gd name="T18" fmla="*/ 33 w 53"/>
              <a:gd name="T19" fmla="*/ 52 h 63"/>
              <a:gd name="T20" fmla="*/ 12 w 53"/>
              <a:gd name="T21" fmla="*/ 29 h 63"/>
              <a:gd name="T22" fmla="*/ 26 w 53"/>
              <a:gd name="T23" fmla="*/ 15 h 63"/>
              <a:gd name="T24" fmla="*/ 29 w 53"/>
              <a:gd name="T25" fmla="*/ 17 h 63"/>
              <a:gd name="T26" fmla="*/ 32 w 53"/>
              <a:gd name="T27" fmla="*/ 19 h 63"/>
              <a:gd name="T28" fmla="*/ 29 w 53"/>
              <a:gd name="T29" fmla="*/ 18 h 63"/>
              <a:gd name="T30" fmla="*/ 20 w 53"/>
              <a:gd name="T31" fmla="*/ 22 h 63"/>
              <a:gd name="T32" fmla="*/ 17 w 53"/>
              <a:gd name="T33" fmla="*/ 29 h 63"/>
              <a:gd name="T34" fmla="*/ 16 w 53"/>
              <a:gd name="T35" fmla="*/ 34 h 63"/>
              <a:gd name="T36" fmla="*/ 15 w 53"/>
              <a:gd name="T37" fmla="*/ 31 h 63"/>
              <a:gd name="T38" fmla="*/ 15 w 53"/>
              <a:gd name="T39" fmla="*/ 25 h 63"/>
              <a:gd name="T40" fmla="*/ 19 w 53"/>
              <a:gd name="T41" fmla="*/ 20 h 63"/>
              <a:gd name="T42" fmla="*/ 26 w 53"/>
              <a:gd name="T43" fmla="*/ 17 h 63"/>
              <a:gd name="T44" fmla="*/ 28 w 53"/>
              <a:gd name="T45" fmla="*/ 17 h 63"/>
              <a:gd name="T46" fmla="*/ 28 w 53"/>
              <a:gd name="T47" fmla="*/ 0 h 63"/>
              <a:gd name="T48" fmla="*/ 27 w 53"/>
              <a:gd name="T49" fmla="*/ 10 h 63"/>
              <a:gd name="T50" fmla="*/ 25 w 53"/>
              <a:gd name="T51" fmla="*/ 0 h 63"/>
              <a:gd name="T52" fmla="*/ 47 w 53"/>
              <a:gd name="T53" fmla="*/ 10 h 63"/>
              <a:gd name="T54" fmla="*/ 38 w 53"/>
              <a:gd name="T55" fmla="*/ 14 h 63"/>
              <a:gd name="T56" fmla="*/ 14 w 53"/>
              <a:gd name="T57" fmla="*/ 42 h 63"/>
              <a:gd name="T58" fmla="*/ 6 w 53"/>
              <a:gd name="T59" fmla="*/ 45 h 63"/>
              <a:gd name="T60" fmla="*/ 14 w 53"/>
              <a:gd name="T61" fmla="*/ 42 h 63"/>
              <a:gd name="T62" fmla="*/ 9 w 53"/>
              <a:gd name="T63" fmla="*/ 7 h 63"/>
              <a:gd name="T64" fmla="*/ 13 w 53"/>
              <a:gd name="T65" fmla="*/ 16 h 63"/>
              <a:gd name="T66" fmla="*/ 9 w 53"/>
              <a:gd name="T67" fmla="*/ 7 h 63"/>
              <a:gd name="T68" fmla="*/ 44 w 53"/>
              <a:gd name="T69" fmla="*/ 47 h 63"/>
              <a:gd name="T70" fmla="*/ 42 w 53"/>
              <a:gd name="T71" fmla="*/ 40 h 63"/>
              <a:gd name="T72" fmla="*/ 39 w 53"/>
              <a:gd name="T73" fmla="*/ 42 h 63"/>
              <a:gd name="T74" fmla="*/ 53 w 53"/>
              <a:gd name="T75" fmla="*/ 29 h 63"/>
              <a:gd name="T76" fmla="*/ 45 w 53"/>
              <a:gd name="T77" fmla="*/ 29 h 63"/>
              <a:gd name="T78" fmla="*/ 53 w 53"/>
              <a:gd name="T79" fmla="*/ 26 h 63"/>
              <a:gd name="T80" fmla="*/ 0 w 53"/>
              <a:gd name="T81" fmla="*/ 29 h 63"/>
              <a:gd name="T82" fmla="*/ 8 w 53"/>
              <a:gd name="T83" fmla="*/ 26 h 63"/>
              <a:gd name="T84" fmla="*/ 8 w 53"/>
              <a:gd name="T8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3">
                <a:moveTo>
                  <a:pt x="19" y="54"/>
                </a:moveTo>
                <a:cubicBezTo>
                  <a:pt x="34" y="54"/>
                  <a:pt x="34" y="54"/>
                  <a:pt x="34" y="54"/>
                </a:cubicBezTo>
                <a:cubicBezTo>
                  <a:pt x="34" y="54"/>
                  <a:pt x="35" y="54"/>
                  <a:pt x="35" y="55"/>
                </a:cubicBezTo>
                <a:cubicBezTo>
                  <a:pt x="35" y="56"/>
                  <a:pt x="35" y="56"/>
                  <a:pt x="35" y="56"/>
                </a:cubicBezTo>
                <a:cubicBezTo>
                  <a:pt x="35" y="57"/>
                  <a:pt x="34" y="57"/>
                  <a:pt x="34" y="57"/>
                </a:cubicBezTo>
                <a:cubicBezTo>
                  <a:pt x="19" y="57"/>
                  <a:pt x="19" y="57"/>
                  <a:pt x="19" y="57"/>
                </a:cubicBezTo>
                <a:cubicBezTo>
                  <a:pt x="19" y="57"/>
                  <a:pt x="18" y="57"/>
                  <a:pt x="18" y="56"/>
                </a:cubicBezTo>
                <a:cubicBezTo>
                  <a:pt x="18" y="55"/>
                  <a:pt x="18" y="55"/>
                  <a:pt x="18" y="55"/>
                </a:cubicBezTo>
                <a:cubicBezTo>
                  <a:pt x="18" y="54"/>
                  <a:pt x="19" y="54"/>
                  <a:pt x="19" y="54"/>
                </a:cubicBezTo>
                <a:cubicBezTo>
                  <a:pt x="19" y="54"/>
                  <a:pt x="19" y="54"/>
                  <a:pt x="19" y="54"/>
                </a:cubicBezTo>
                <a:close/>
                <a:moveTo>
                  <a:pt x="32" y="59"/>
                </a:moveTo>
                <a:cubicBezTo>
                  <a:pt x="32" y="61"/>
                  <a:pt x="32" y="61"/>
                  <a:pt x="32" y="61"/>
                </a:cubicBezTo>
                <a:cubicBezTo>
                  <a:pt x="32" y="62"/>
                  <a:pt x="31" y="63"/>
                  <a:pt x="30" y="63"/>
                </a:cubicBezTo>
                <a:cubicBezTo>
                  <a:pt x="23" y="63"/>
                  <a:pt x="23" y="63"/>
                  <a:pt x="23" y="63"/>
                </a:cubicBezTo>
                <a:cubicBezTo>
                  <a:pt x="22" y="63"/>
                  <a:pt x="21" y="62"/>
                  <a:pt x="21" y="61"/>
                </a:cubicBezTo>
                <a:cubicBezTo>
                  <a:pt x="21" y="59"/>
                  <a:pt x="21" y="59"/>
                  <a:pt x="21" y="59"/>
                </a:cubicBezTo>
                <a:cubicBezTo>
                  <a:pt x="32" y="59"/>
                  <a:pt x="32" y="59"/>
                  <a:pt x="32" y="59"/>
                </a:cubicBezTo>
                <a:close/>
                <a:moveTo>
                  <a:pt x="26" y="15"/>
                </a:moveTo>
                <a:cubicBezTo>
                  <a:pt x="34" y="15"/>
                  <a:pt x="40" y="21"/>
                  <a:pt x="40" y="29"/>
                </a:cubicBezTo>
                <a:cubicBezTo>
                  <a:pt x="40" y="37"/>
                  <a:pt x="33" y="39"/>
                  <a:pt x="33" y="52"/>
                </a:cubicBezTo>
                <a:cubicBezTo>
                  <a:pt x="20" y="52"/>
                  <a:pt x="20" y="52"/>
                  <a:pt x="20" y="52"/>
                </a:cubicBezTo>
                <a:cubicBezTo>
                  <a:pt x="20" y="39"/>
                  <a:pt x="12" y="37"/>
                  <a:pt x="12" y="29"/>
                </a:cubicBezTo>
                <a:cubicBezTo>
                  <a:pt x="12" y="21"/>
                  <a:pt x="19" y="15"/>
                  <a:pt x="26" y="15"/>
                </a:cubicBezTo>
                <a:cubicBezTo>
                  <a:pt x="26" y="15"/>
                  <a:pt x="26" y="15"/>
                  <a:pt x="26" y="15"/>
                </a:cubicBezTo>
                <a:close/>
                <a:moveTo>
                  <a:pt x="28" y="17"/>
                </a:moveTo>
                <a:cubicBezTo>
                  <a:pt x="29" y="17"/>
                  <a:pt x="29" y="17"/>
                  <a:pt x="29" y="17"/>
                </a:cubicBezTo>
                <a:cubicBezTo>
                  <a:pt x="31" y="18"/>
                  <a:pt x="32" y="19"/>
                  <a:pt x="34" y="20"/>
                </a:cubicBezTo>
                <a:cubicBezTo>
                  <a:pt x="33" y="19"/>
                  <a:pt x="33" y="19"/>
                  <a:pt x="32" y="19"/>
                </a:cubicBezTo>
                <a:cubicBezTo>
                  <a:pt x="31" y="19"/>
                  <a:pt x="31" y="19"/>
                  <a:pt x="31" y="19"/>
                </a:cubicBezTo>
                <a:cubicBezTo>
                  <a:pt x="30" y="19"/>
                  <a:pt x="30" y="19"/>
                  <a:pt x="29" y="18"/>
                </a:cubicBezTo>
                <a:cubicBezTo>
                  <a:pt x="28" y="19"/>
                  <a:pt x="27" y="19"/>
                  <a:pt x="26" y="19"/>
                </a:cubicBezTo>
                <a:cubicBezTo>
                  <a:pt x="24" y="20"/>
                  <a:pt x="22" y="21"/>
                  <a:pt x="20" y="22"/>
                </a:cubicBezTo>
                <a:cubicBezTo>
                  <a:pt x="19" y="23"/>
                  <a:pt x="19" y="23"/>
                  <a:pt x="19" y="23"/>
                </a:cubicBezTo>
                <a:cubicBezTo>
                  <a:pt x="18" y="25"/>
                  <a:pt x="17" y="27"/>
                  <a:pt x="17" y="29"/>
                </a:cubicBezTo>
                <a:cubicBezTo>
                  <a:pt x="16" y="30"/>
                  <a:pt x="16" y="30"/>
                  <a:pt x="16" y="30"/>
                </a:cubicBezTo>
                <a:cubicBezTo>
                  <a:pt x="16" y="31"/>
                  <a:pt x="16" y="33"/>
                  <a:pt x="16" y="34"/>
                </a:cubicBezTo>
                <a:cubicBezTo>
                  <a:pt x="16" y="33"/>
                  <a:pt x="16" y="33"/>
                  <a:pt x="15" y="32"/>
                </a:cubicBezTo>
                <a:cubicBezTo>
                  <a:pt x="15" y="31"/>
                  <a:pt x="15" y="31"/>
                  <a:pt x="15" y="31"/>
                </a:cubicBezTo>
                <a:cubicBezTo>
                  <a:pt x="15" y="29"/>
                  <a:pt x="15" y="28"/>
                  <a:pt x="15" y="26"/>
                </a:cubicBezTo>
                <a:cubicBezTo>
                  <a:pt x="15" y="25"/>
                  <a:pt x="15" y="25"/>
                  <a:pt x="15" y="25"/>
                </a:cubicBezTo>
                <a:cubicBezTo>
                  <a:pt x="16" y="24"/>
                  <a:pt x="17" y="22"/>
                  <a:pt x="18" y="21"/>
                </a:cubicBezTo>
                <a:cubicBezTo>
                  <a:pt x="19" y="20"/>
                  <a:pt x="19" y="20"/>
                  <a:pt x="19" y="20"/>
                </a:cubicBezTo>
                <a:cubicBezTo>
                  <a:pt x="20" y="19"/>
                  <a:pt x="22" y="18"/>
                  <a:pt x="24" y="17"/>
                </a:cubicBezTo>
                <a:cubicBezTo>
                  <a:pt x="25" y="17"/>
                  <a:pt x="25" y="17"/>
                  <a:pt x="26" y="17"/>
                </a:cubicBezTo>
                <a:cubicBezTo>
                  <a:pt x="27" y="17"/>
                  <a:pt x="28" y="17"/>
                  <a:pt x="28" y="17"/>
                </a:cubicBezTo>
                <a:cubicBezTo>
                  <a:pt x="28" y="17"/>
                  <a:pt x="28" y="17"/>
                  <a:pt x="28" y="17"/>
                </a:cubicBezTo>
                <a:close/>
                <a:moveTo>
                  <a:pt x="25" y="0"/>
                </a:moveTo>
                <a:cubicBezTo>
                  <a:pt x="28" y="0"/>
                  <a:pt x="28" y="0"/>
                  <a:pt x="28" y="0"/>
                </a:cubicBezTo>
                <a:cubicBezTo>
                  <a:pt x="28" y="10"/>
                  <a:pt x="28" y="10"/>
                  <a:pt x="28" y="10"/>
                </a:cubicBezTo>
                <a:cubicBezTo>
                  <a:pt x="28" y="10"/>
                  <a:pt x="27" y="10"/>
                  <a:pt x="27" y="10"/>
                </a:cubicBezTo>
                <a:cubicBezTo>
                  <a:pt x="26" y="10"/>
                  <a:pt x="25" y="10"/>
                  <a:pt x="25" y="10"/>
                </a:cubicBezTo>
                <a:cubicBezTo>
                  <a:pt x="25" y="0"/>
                  <a:pt x="25" y="0"/>
                  <a:pt x="25" y="0"/>
                </a:cubicBezTo>
                <a:close/>
                <a:moveTo>
                  <a:pt x="44" y="7"/>
                </a:moveTo>
                <a:cubicBezTo>
                  <a:pt x="47" y="10"/>
                  <a:pt x="47" y="10"/>
                  <a:pt x="47" y="10"/>
                </a:cubicBezTo>
                <a:cubicBezTo>
                  <a:pt x="40" y="16"/>
                  <a:pt x="40" y="16"/>
                  <a:pt x="40" y="16"/>
                </a:cubicBezTo>
                <a:cubicBezTo>
                  <a:pt x="40" y="15"/>
                  <a:pt x="39" y="14"/>
                  <a:pt x="38" y="14"/>
                </a:cubicBezTo>
                <a:cubicBezTo>
                  <a:pt x="44" y="7"/>
                  <a:pt x="44" y="7"/>
                  <a:pt x="44" y="7"/>
                </a:cubicBezTo>
                <a:close/>
                <a:moveTo>
                  <a:pt x="14" y="42"/>
                </a:moveTo>
                <a:cubicBezTo>
                  <a:pt x="9" y="47"/>
                  <a:pt x="9" y="47"/>
                  <a:pt x="9" y="47"/>
                </a:cubicBezTo>
                <a:cubicBezTo>
                  <a:pt x="6" y="45"/>
                  <a:pt x="6" y="45"/>
                  <a:pt x="6" y="45"/>
                </a:cubicBezTo>
                <a:cubicBezTo>
                  <a:pt x="11" y="40"/>
                  <a:pt x="11" y="40"/>
                  <a:pt x="11" y="40"/>
                </a:cubicBezTo>
                <a:cubicBezTo>
                  <a:pt x="12" y="41"/>
                  <a:pt x="13" y="42"/>
                  <a:pt x="14" y="42"/>
                </a:cubicBezTo>
                <a:cubicBezTo>
                  <a:pt x="14" y="42"/>
                  <a:pt x="14" y="42"/>
                  <a:pt x="14" y="42"/>
                </a:cubicBezTo>
                <a:close/>
                <a:moveTo>
                  <a:pt x="9" y="7"/>
                </a:moveTo>
                <a:cubicBezTo>
                  <a:pt x="6" y="10"/>
                  <a:pt x="6" y="10"/>
                  <a:pt x="6" y="10"/>
                </a:cubicBezTo>
                <a:cubicBezTo>
                  <a:pt x="13" y="16"/>
                  <a:pt x="13" y="16"/>
                  <a:pt x="13" y="16"/>
                </a:cubicBezTo>
                <a:cubicBezTo>
                  <a:pt x="14" y="15"/>
                  <a:pt x="14" y="14"/>
                  <a:pt x="15" y="14"/>
                </a:cubicBezTo>
                <a:cubicBezTo>
                  <a:pt x="9" y="7"/>
                  <a:pt x="9" y="7"/>
                  <a:pt x="9" y="7"/>
                </a:cubicBezTo>
                <a:close/>
                <a:moveTo>
                  <a:pt x="39" y="42"/>
                </a:moveTo>
                <a:cubicBezTo>
                  <a:pt x="44" y="47"/>
                  <a:pt x="44" y="47"/>
                  <a:pt x="44" y="47"/>
                </a:cubicBezTo>
                <a:cubicBezTo>
                  <a:pt x="47" y="45"/>
                  <a:pt x="47" y="45"/>
                  <a:pt x="47" y="45"/>
                </a:cubicBezTo>
                <a:cubicBezTo>
                  <a:pt x="42" y="40"/>
                  <a:pt x="42" y="40"/>
                  <a:pt x="42" y="40"/>
                </a:cubicBezTo>
                <a:cubicBezTo>
                  <a:pt x="41" y="41"/>
                  <a:pt x="40" y="42"/>
                  <a:pt x="39" y="42"/>
                </a:cubicBezTo>
                <a:cubicBezTo>
                  <a:pt x="39" y="42"/>
                  <a:pt x="39" y="42"/>
                  <a:pt x="39" y="42"/>
                </a:cubicBezTo>
                <a:close/>
                <a:moveTo>
                  <a:pt x="53" y="26"/>
                </a:moveTo>
                <a:cubicBezTo>
                  <a:pt x="53" y="29"/>
                  <a:pt x="53" y="29"/>
                  <a:pt x="53" y="29"/>
                </a:cubicBezTo>
                <a:cubicBezTo>
                  <a:pt x="45" y="29"/>
                  <a:pt x="45" y="29"/>
                  <a:pt x="45" y="29"/>
                </a:cubicBezTo>
                <a:cubicBezTo>
                  <a:pt x="45" y="29"/>
                  <a:pt x="45" y="29"/>
                  <a:pt x="45" y="29"/>
                </a:cubicBezTo>
                <a:cubicBezTo>
                  <a:pt x="45" y="28"/>
                  <a:pt x="45" y="27"/>
                  <a:pt x="45" y="26"/>
                </a:cubicBezTo>
                <a:cubicBezTo>
                  <a:pt x="53" y="26"/>
                  <a:pt x="53" y="26"/>
                  <a:pt x="53" y="26"/>
                </a:cubicBezTo>
                <a:close/>
                <a:moveTo>
                  <a:pt x="8" y="29"/>
                </a:moveTo>
                <a:cubicBezTo>
                  <a:pt x="0" y="29"/>
                  <a:pt x="0" y="29"/>
                  <a:pt x="0" y="29"/>
                </a:cubicBezTo>
                <a:cubicBezTo>
                  <a:pt x="0" y="26"/>
                  <a:pt x="0" y="26"/>
                  <a:pt x="0" y="26"/>
                </a:cubicBezTo>
                <a:cubicBezTo>
                  <a:pt x="8" y="26"/>
                  <a:pt x="8" y="26"/>
                  <a:pt x="8" y="26"/>
                </a:cubicBezTo>
                <a:cubicBezTo>
                  <a:pt x="8" y="27"/>
                  <a:pt x="8" y="28"/>
                  <a:pt x="8" y="29"/>
                </a:cubicBezTo>
                <a:cubicBezTo>
                  <a:pt x="8" y="29"/>
                  <a:pt x="8" y="29"/>
                  <a:pt x="8" y="29"/>
                </a:cubicBezTo>
                <a:cubicBezTo>
                  <a:pt x="8" y="29"/>
                  <a:pt x="8" y="29"/>
                  <a:pt x="8" y="29"/>
                </a:cubicBezTo>
                <a:close/>
              </a:path>
            </a:pathLst>
          </a:custGeom>
          <a:solidFill>
            <a:sysClr val="window" lastClr="FFFFFF"/>
          </a:solidFill>
          <a:ln>
            <a:noFill/>
          </a:ln>
        </p:spPr>
        <p:txBody>
          <a:bodyPr vert="horz" wrap="square" lIns="68580" tIns="34290" rIns="68580" bIns="34290" numCol="1" anchor="t" anchorCtr="0" compatLnSpc="1">
            <a:normAutofit fontScale="65000" lnSpcReduction="20000"/>
          </a:bodyPr>
          <a:lstStyle/>
          <a:p>
            <a:pPr fontAlgn="auto">
              <a:lnSpc>
                <a:spcPct val="13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文本框 176"/>
          <p:cNvSpPr txBox="1"/>
          <p:nvPr>
            <p:custDataLst>
              <p:tags r:id="rId15"/>
            </p:custDataLst>
          </p:nvPr>
        </p:nvSpPr>
        <p:spPr>
          <a:xfrm>
            <a:off x="4166806" y="2593983"/>
            <a:ext cx="7651750" cy="374015"/>
          </a:xfrm>
          <a:prstGeom prst="rect">
            <a:avLst/>
          </a:prstGeom>
          <a:noFill/>
        </p:spPr>
        <p:txBody>
          <a:bodyPr wrap="square" rtlCol="0" anchor="ctr" anchorCtr="0"/>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材料</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   </a:t>
            </a:r>
            <a:r>
              <a:rPr lang="zh-CN" altLang="en-US" spc="150" dirty="0">
                <a:latin typeface="Arial" panose="020B0604020202020204" pitchFamily="34" charset="0"/>
                <a:ea typeface="微软雅黑" panose="020B0503020204020204" pitchFamily="34" charset="-122"/>
                <a:sym typeface="Arial" panose="020B0604020202020204" pitchFamily="34" charset="0"/>
              </a:rPr>
              <a:t>基本户开户许可证、营业执照、施工合同、</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专用账户开</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          </a:t>
            </a:r>
            <a:r>
              <a:rPr lang="zh-CN" altLang="en-US" spc="150" dirty="0">
                <a:latin typeface="Arial" panose="020B0604020202020204" pitchFamily="34" charset="0"/>
                <a:ea typeface="微软雅黑" panose="020B0503020204020204" pitchFamily="34" charset="-122"/>
                <a:sym typeface="Arial" panose="020B0604020202020204" pitchFamily="34" charset="0"/>
              </a:rPr>
              <a:t>立申请表</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资金管理协议</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、法人身份证、经办人身</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          </a:t>
            </a:r>
            <a:r>
              <a:rPr lang="zh-CN" altLang="en-US" spc="150" dirty="0">
                <a:latin typeface="Arial" panose="020B0604020202020204" pitchFamily="34" charset="0"/>
                <a:ea typeface="微软雅黑" panose="020B0503020204020204" pitchFamily="34" charset="-122"/>
                <a:sym typeface="Arial" panose="020B0604020202020204" pitchFamily="34" charset="0"/>
              </a:rPr>
              <a:t>份证、</a:t>
            </a:r>
            <a:r>
              <a:rPr lang="en-US" altLang="zh-CN" spc="150" dirty="0">
                <a:latin typeface="Arial" panose="020B0604020202020204" pitchFamily="34" charset="0"/>
                <a:ea typeface="微软雅黑" panose="020B0503020204020204" pitchFamily="34" charset="-122"/>
                <a:sym typeface="Arial" panose="020B0604020202020204" pitchFamily="34" charset="0"/>
              </a:rPr>
              <a:t> </a:t>
            </a:r>
            <a:r>
              <a:rPr lang="zh-CN" altLang="en-US" spc="150" dirty="0">
                <a:latin typeface="Arial" panose="020B0604020202020204" pitchFamily="34" charset="0"/>
                <a:ea typeface="微软雅黑" panose="020B0503020204020204" pitchFamily="34" charset="-122"/>
                <a:sym typeface="Arial" panose="020B0604020202020204" pitchFamily="34" charset="0"/>
              </a:rPr>
              <a:t>授权书、公章、专户印鉴章及其他要求</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提供的材料。</a:t>
            </a:r>
          </a:p>
        </p:txBody>
      </p:sp>
      <p:sp>
        <p:nvSpPr>
          <p:cNvPr id="148" name="圆角矩形 147"/>
          <p:cNvSpPr/>
          <p:nvPr>
            <p:custDataLst>
              <p:tags r:id="rId16"/>
            </p:custDataLst>
          </p:nvPr>
        </p:nvSpPr>
        <p:spPr>
          <a:xfrm>
            <a:off x="3674081" y="4302157"/>
            <a:ext cx="435270" cy="438644"/>
          </a:xfrm>
          <a:prstGeom prst="roundRect">
            <a:avLst>
              <a:gd name="adj" fmla="val 50000"/>
            </a:avLst>
          </a:prstGeom>
          <a:solidFill>
            <a:srgbClr val="69A35B"/>
          </a:solidFill>
          <a:ln>
            <a:solidFill>
              <a:srgbClr val="69A35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60"/>
          <p:cNvSpPr>
            <a:spLocks noEditPoints="1"/>
          </p:cNvSpPr>
          <p:nvPr>
            <p:custDataLst>
              <p:tags r:id="rId17"/>
            </p:custDataLst>
          </p:nvPr>
        </p:nvSpPr>
        <p:spPr bwMode="auto">
          <a:xfrm>
            <a:off x="3815600" y="4435255"/>
            <a:ext cx="212011" cy="142841"/>
          </a:xfrm>
          <a:custGeom>
            <a:avLst/>
            <a:gdLst>
              <a:gd name="T0" fmla="*/ 56 w 61"/>
              <a:gd name="T1" fmla="*/ 3 h 41"/>
              <a:gd name="T2" fmla="*/ 55 w 61"/>
              <a:gd name="T3" fmla="*/ 0 h 41"/>
              <a:gd name="T4" fmla="*/ 47 w 61"/>
              <a:gd name="T5" fmla="*/ 1 h 41"/>
              <a:gd name="T6" fmla="*/ 10 w 61"/>
              <a:gd name="T7" fmla="*/ 3 h 41"/>
              <a:gd name="T8" fmla="*/ 9 w 61"/>
              <a:gd name="T9" fmla="*/ 0 h 41"/>
              <a:gd name="T10" fmla="*/ 6 w 61"/>
              <a:gd name="T11" fmla="*/ 1 h 41"/>
              <a:gd name="T12" fmla="*/ 2 w 61"/>
              <a:gd name="T13" fmla="*/ 3 h 41"/>
              <a:gd name="T14" fmla="*/ 0 w 61"/>
              <a:gd name="T15" fmla="*/ 40 h 41"/>
              <a:gd name="T16" fmla="*/ 59 w 61"/>
              <a:gd name="T17" fmla="*/ 41 h 41"/>
              <a:gd name="T18" fmla="*/ 61 w 61"/>
              <a:gd name="T19" fmla="*/ 4 h 41"/>
              <a:gd name="T20" fmla="*/ 59 w 61"/>
              <a:gd name="T21" fmla="*/ 3 h 41"/>
              <a:gd name="T22" fmla="*/ 5 w 61"/>
              <a:gd name="T23" fmla="*/ 8 h 41"/>
              <a:gd name="T24" fmla="*/ 10 w 61"/>
              <a:gd name="T25" fmla="*/ 8 h 41"/>
              <a:gd name="T26" fmla="*/ 8 w 61"/>
              <a:gd name="T27" fmla="*/ 5 h 41"/>
              <a:gd name="T28" fmla="*/ 48 w 61"/>
              <a:gd name="T29" fmla="*/ 6 h 41"/>
              <a:gd name="T30" fmla="*/ 47 w 61"/>
              <a:gd name="T31" fmla="*/ 8 h 41"/>
              <a:gd name="T32" fmla="*/ 55 w 61"/>
              <a:gd name="T33" fmla="*/ 9 h 41"/>
              <a:gd name="T34" fmla="*/ 56 w 61"/>
              <a:gd name="T35" fmla="*/ 7 h 41"/>
              <a:gd name="T36" fmla="*/ 55 w 61"/>
              <a:gd name="T37" fmla="*/ 6 h 41"/>
              <a:gd name="T38" fmla="*/ 48 w 61"/>
              <a:gd name="T39" fmla="*/ 22 h 41"/>
              <a:gd name="T40" fmla="*/ 14 w 61"/>
              <a:gd name="T41" fmla="*/ 22 h 41"/>
              <a:gd name="T42" fmla="*/ 31 w 61"/>
              <a:gd name="T43" fmla="*/ 5 h 41"/>
              <a:gd name="T44" fmla="*/ 44 w 61"/>
              <a:gd name="T45" fmla="*/ 22 h 41"/>
              <a:gd name="T46" fmla="*/ 17 w 61"/>
              <a:gd name="T47" fmla="*/ 22 h 41"/>
              <a:gd name="T48" fmla="*/ 31 w 61"/>
              <a:gd name="T49" fmla="*/ 8 h 41"/>
              <a:gd name="T50" fmla="*/ 40 w 61"/>
              <a:gd name="T51" fmla="*/ 22 h 41"/>
              <a:gd name="T52" fmla="*/ 21 w 61"/>
              <a:gd name="T53" fmla="*/ 22 h 41"/>
              <a:gd name="T54" fmla="*/ 31 w 61"/>
              <a:gd name="T55" fmla="*/ 12 h 41"/>
              <a:gd name="T56" fmla="*/ 36 w 61"/>
              <a:gd name="T57" fmla="*/ 17 h 41"/>
              <a:gd name="T58" fmla="*/ 24 w 61"/>
              <a:gd name="T59" fmla="*/ 24 h 41"/>
              <a:gd name="T60" fmla="*/ 23 w 61"/>
              <a:gd name="T61" fmla="*/ 22 h 41"/>
              <a:gd name="T62" fmla="*/ 31 w 6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
                <a:moveTo>
                  <a:pt x="59" y="3"/>
                </a:moveTo>
                <a:cubicBezTo>
                  <a:pt x="56" y="3"/>
                  <a:pt x="56" y="3"/>
                  <a:pt x="56" y="3"/>
                </a:cubicBezTo>
                <a:cubicBezTo>
                  <a:pt x="56" y="1"/>
                  <a:pt x="56" y="1"/>
                  <a:pt x="56" y="1"/>
                </a:cubicBezTo>
                <a:cubicBezTo>
                  <a:pt x="56" y="1"/>
                  <a:pt x="55" y="0"/>
                  <a:pt x="55" y="0"/>
                </a:cubicBezTo>
                <a:cubicBezTo>
                  <a:pt x="48" y="0"/>
                  <a:pt x="48" y="0"/>
                  <a:pt x="48" y="0"/>
                </a:cubicBezTo>
                <a:cubicBezTo>
                  <a:pt x="47" y="0"/>
                  <a:pt x="47" y="1"/>
                  <a:pt x="47" y="1"/>
                </a:cubicBezTo>
                <a:cubicBezTo>
                  <a:pt x="47" y="3"/>
                  <a:pt x="47" y="3"/>
                  <a:pt x="47" y="3"/>
                </a:cubicBezTo>
                <a:cubicBezTo>
                  <a:pt x="10" y="3"/>
                  <a:pt x="10" y="3"/>
                  <a:pt x="10" y="3"/>
                </a:cubicBezTo>
                <a:cubicBezTo>
                  <a:pt x="10" y="1"/>
                  <a:pt x="10" y="1"/>
                  <a:pt x="10" y="1"/>
                </a:cubicBezTo>
                <a:cubicBezTo>
                  <a:pt x="10" y="1"/>
                  <a:pt x="10" y="0"/>
                  <a:pt x="9" y="0"/>
                </a:cubicBezTo>
                <a:cubicBezTo>
                  <a:pt x="7" y="0"/>
                  <a:pt x="7" y="0"/>
                  <a:pt x="7" y="0"/>
                </a:cubicBezTo>
                <a:cubicBezTo>
                  <a:pt x="6" y="0"/>
                  <a:pt x="6" y="1"/>
                  <a:pt x="6" y="1"/>
                </a:cubicBezTo>
                <a:cubicBezTo>
                  <a:pt x="6" y="3"/>
                  <a:pt x="6" y="3"/>
                  <a:pt x="6" y="3"/>
                </a:cubicBezTo>
                <a:cubicBezTo>
                  <a:pt x="2" y="3"/>
                  <a:pt x="2" y="3"/>
                  <a:pt x="2" y="3"/>
                </a:cubicBezTo>
                <a:cubicBezTo>
                  <a:pt x="1" y="3"/>
                  <a:pt x="0" y="3"/>
                  <a:pt x="0" y="4"/>
                </a:cubicBezTo>
                <a:cubicBezTo>
                  <a:pt x="0" y="40"/>
                  <a:pt x="0" y="40"/>
                  <a:pt x="0" y="40"/>
                </a:cubicBezTo>
                <a:cubicBezTo>
                  <a:pt x="0" y="41"/>
                  <a:pt x="1" y="41"/>
                  <a:pt x="2" y="41"/>
                </a:cubicBezTo>
                <a:cubicBezTo>
                  <a:pt x="59" y="41"/>
                  <a:pt x="59" y="41"/>
                  <a:pt x="59" y="41"/>
                </a:cubicBezTo>
                <a:cubicBezTo>
                  <a:pt x="60" y="41"/>
                  <a:pt x="61" y="41"/>
                  <a:pt x="61" y="40"/>
                </a:cubicBezTo>
                <a:cubicBezTo>
                  <a:pt x="61" y="4"/>
                  <a:pt x="61" y="4"/>
                  <a:pt x="61" y="4"/>
                </a:cubicBezTo>
                <a:cubicBezTo>
                  <a:pt x="61" y="3"/>
                  <a:pt x="60" y="3"/>
                  <a:pt x="59" y="3"/>
                </a:cubicBezTo>
                <a:cubicBezTo>
                  <a:pt x="59" y="3"/>
                  <a:pt x="59" y="3"/>
                  <a:pt x="59" y="3"/>
                </a:cubicBezTo>
                <a:close/>
                <a:moveTo>
                  <a:pt x="8" y="5"/>
                </a:moveTo>
                <a:cubicBezTo>
                  <a:pt x="6" y="5"/>
                  <a:pt x="5" y="6"/>
                  <a:pt x="5" y="8"/>
                </a:cubicBezTo>
                <a:cubicBezTo>
                  <a:pt x="5" y="9"/>
                  <a:pt x="6" y="10"/>
                  <a:pt x="8" y="10"/>
                </a:cubicBezTo>
                <a:cubicBezTo>
                  <a:pt x="9" y="10"/>
                  <a:pt x="10" y="9"/>
                  <a:pt x="10" y="8"/>
                </a:cubicBezTo>
                <a:cubicBezTo>
                  <a:pt x="10" y="6"/>
                  <a:pt x="9" y="5"/>
                  <a:pt x="8" y="5"/>
                </a:cubicBezTo>
                <a:cubicBezTo>
                  <a:pt x="8" y="5"/>
                  <a:pt x="8" y="5"/>
                  <a:pt x="8" y="5"/>
                </a:cubicBezTo>
                <a:close/>
                <a:moveTo>
                  <a:pt x="55" y="6"/>
                </a:moveTo>
                <a:cubicBezTo>
                  <a:pt x="48" y="6"/>
                  <a:pt x="48" y="6"/>
                  <a:pt x="48" y="6"/>
                </a:cubicBezTo>
                <a:cubicBezTo>
                  <a:pt x="47" y="6"/>
                  <a:pt x="47" y="7"/>
                  <a:pt x="47" y="7"/>
                </a:cubicBezTo>
                <a:cubicBezTo>
                  <a:pt x="47" y="8"/>
                  <a:pt x="47" y="8"/>
                  <a:pt x="47" y="8"/>
                </a:cubicBezTo>
                <a:cubicBezTo>
                  <a:pt x="47" y="9"/>
                  <a:pt x="47" y="9"/>
                  <a:pt x="48" y="9"/>
                </a:cubicBezTo>
                <a:cubicBezTo>
                  <a:pt x="55" y="9"/>
                  <a:pt x="55" y="9"/>
                  <a:pt x="55" y="9"/>
                </a:cubicBezTo>
                <a:cubicBezTo>
                  <a:pt x="55" y="9"/>
                  <a:pt x="56" y="9"/>
                  <a:pt x="56" y="8"/>
                </a:cubicBezTo>
                <a:cubicBezTo>
                  <a:pt x="56" y="7"/>
                  <a:pt x="56" y="7"/>
                  <a:pt x="56" y="7"/>
                </a:cubicBezTo>
                <a:cubicBezTo>
                  <a:pt x="56" y="7"/>
                  <a:pt x="55" y="6"/>
                  <a:pt x="55" y="6"/>
                </a:cubicBezTo>
                <a:cubicBezTo>
                  <a:pt x="55" y="6"/>
                  <a:pt x="55" y="6"/>
                  <a:pt x="55" y="6"/>
                </a:cubicBezTo>
                <a:close/>
                <a:moveTo>
                  <a:pt x="31" y="5"/>
                </a:moveTo>
                <a:cubicBezTo>
                  <a:pt x="40" y="5"/>
                  <a:pt x="48" y="13"/>
                  <a:pt x="48" y="22"/>
                </a:cubicBezTo>
                <a:cubicBezTo>
                  <a:pt x="48" y="31"/>
                  <a:pt x="40" y="39"/>
                  <a:pt x="31" y="39"/>
                </a:cubicBezTo>
                <a:cubicBezTo>
                  <a:pt x="21" y="39"/>
                  <a:pt x="14" y="31"/>
                  <a:pt x="14" y="22"/>
                </a:cubicBezTo>
                <a:cubicBezTo>
                  <a:pt x="14" y="13"/>
                  <a:pt x="21" y="5"/>
                  <a:pt x="31" y="5"/>
                </a:cubicBezTo>
                <a:cubicBezTo>
                  <a:pt x="31" y="5"/>
                  <a:pt x="31" y="5"/>
                  <a:pt x="31" y="5"/>
                </a:cubicBezTo>
                <a:close/>
                <a:moveTo>
                  <a:pt x="31" y="8"/>
                </a:moveTo>
                <a:cubicBezTo>
                  <a:pt x="38" y="8"/>
                  <a:pt x="44" y="14"/>
                  <a:pt x="44" y="22"/>
                </a:cubicBezTo>
                <a:cubicBezTo>
                  <a:pt x="44" y="30"/>
                  <a:pt x="38" y="36"/>
                  <a:pt x="31" y="36"/>
                </a:cubicBezTo>
                <a:cubicBezTo>
                  <a:pt x="23" y="36"/>
                  <a:pt x="17" y="30"/>
                  <a:pt x="17" y="22"/>
                </a:cubicBezTo>
                <a:cubicBezTo>
                  <a:pt x="17" y="14"/>
                  <a:pt x="23" y="8"/>
                  <a:pt x="31" y="8"/>
                </a:cubicBezTo>
                <a:cubicBezTo>
                  <a:pt x="31" y="8"/>
                  <a:pt x="31" y="8"/>
                  <a:pt x="31" y="8"/>
                </a:cubicBezTo>
                <a:close/>
                <a:moveTo>
                  <a:pt x="31" y="12"/>
                </a:moveTo>
                <a:cubicBezTo>
                  <a:pt x="36" y="12"/>
                  <a:pt x="40" y="17"/>
                  <a:pt x="40" y="22"/>
                </a:cubicBezTo>
                <a:cubicBezTo>
                  <a:pt x="40" y="27"/>
                  <a:pt x="36" y="32"/>
                  <a:pt x="31" y="32"/>
                </a:cubicBezTo>
                <a:cubicBezTo>
                  <a:pt x="25" y="32"/>
                  <a:pt x="21" y="27"/>
                  <a:pt x="21" y="22"/>
                </a:cubicBezTo>
                <a:cubicBezTo>
                  <a:pt x="21" y="17"/>
                  <a:pt x="25" y="12"/>
                  <a:pt x="31" y="12"/>
                </a:cubicBezTo>
                <a:cubicBezTo>
                  <a:pt x="31" y="12"/>
                  <a:pt x="31" y="12"/>
                  <a:pt x="31" y="12"/>
                </a:cubicBezTo>
                <a:close/>
                <a:moveTo>
                  <a:pt x="31" y="15"/>
                </a:moveTo>
                <a:cubicBezTo>
                  <a:pt x="33" y="15"/>
                  <a:pt x="35" y="16"/>
                  <a:pt x="36" y="17"/>
                </a:cubicBezTo>
                <a:cubicBezTo>
                  <a:pt x="35" y="17"/>
                  <a:pt x="34" y="16"/>
                  <a:pt x="32" y="16"/>
                </a:cubicBezTo>
                <a:cubicBezTo>
                  <a:pt x="28" y="16"/>
                  <a:pt x="24" y="19"/>
                  <a:pt x="24" y="24"/>
                </a:cubicBezTo>
                <a:cubicBezTo>
                  <a:pt x="24" y="25"/>
                  <a:pt x="25" y="26"/>
                  <a:pt x="25" y="27"/>
                </a:cubicBezTo>
                <a:cubicBezTo>
                  <a:pt x="24" y="26"/>
                  <a:pt x="23" y="24"/>
                  <a:pt x="23" y="22"/>
                </a:cubicBezTo>
                <a:cubicBezTo>
                  <a:pt x="23" y="18"/>
                  <a:pt x="27" y="15"/>
                  <a:pt x="31" y="15"/>
                </a:cubicBezTo>
                <a:cubicBezTo>
                  <a:pt x="31" y="15"/>
                  <a:pt x="31" y="15"/>
                  <a:pt x="31" y="15"/>
                </a:cubicBezTo>
                <a:close/>
              </a:path>
            </a:pathLst>
          </a:custGeom>
          <a:solidFill>
            <a:sysClr val="window" lastClr="FFFFFF"/>
          </a:solidFill>
          <a:ln>
            <a:noFill/>
          </a:ln>
        </p:spPr>
        <p:txBody>
          <a:bodyPr vert="horz" wrap="square" lIns="68580" tIns="34290" rIns="68580" bIns="34290" numCol="1" anchor="t" anchorCtr="0" compatLnSpc="1">
            <a:normAutofit fontScale="30000" lnSpcReduction="20000"/>
          </a:bodyPr>
          <a:lstStyle/>
          <a:p>
            <a:pPr fontAlgn="auto">
              <a:lnSpc>
                <a:spcPct val="14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文本框 177"/>
          <p:cNvSpPr txBox="1"/>
          <p:nvPr>
            <p:custDataLst>
              <p:tags r:id="rId18"/>
            </p:custDataLst>
          </p:nvPr>
        </p:nvSpPr>
        <p:spPr>
          <a:xfrm>
            <a:off x="4166806" y="4546498"/>
            <a:ext cx="7507330" cy="594924"/>
          </a:xfrm>
          <a:prstGeom prst="rect">
            <a:avLst/>
          </a:prstGeom>
          <a:noFill/>
        </p:spPr>
        <p:txBody>
          <a:bodyPr wrap="square" rtlCol="0" anchor="ctr" anchorCtr="0"/>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数目   </a:t>
            </a:r>
            <a:r>
              <a:rPr lang="zh-CN" altLang="en-US" spc="150" dirty="0">
                <a:latin typeface="Arial" panose="020B0604020202020204" pitchFamily="34" charset="0"/>
                <a:ea typeface="微软雅黑" panose="020B0503020204020204" pitchFamily="34" charset="-122"/>
                <a:sym typeface="Arial" panose="020B0604020202020204" pitchFamily="34" charset="0"/>
              </a:rPr>
              <a:t>专用账户应当以总包单</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位工程建设项目为单位开立。</a:t>
            </a:r>
            <a:endParaRPr lang="en-US" altLang="zh-CN" spc="150" dirty="0">
              <a:uFillTx/>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          </a:t>
            </a:r>
            <a:r>
              <a:rPr lang="en-US" altLang="zh-CN" spc="150" dirty="0">
                <a:uFillTx/>
                <a:latin typeface="Arial" panose="020B0604020202020204" pitchFamily="34" charset="0"/>
                <a:ea typeface="微软雅黑" panose="020B0503020204020204" pitchFamily="34" charset="-122"/>
                <a:sym typeface="Arial" panose="020B0604020202020204" pitchFamily="34" charset="0"/>
              </a:rPr>
              <a:t>(</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一个项目对应一个专户</a:t>
            </a:r>
            <a:r>
              <a:rPr lang="en-US" altLang="zh-CN" spc="150" dirty="0">
                <a:uFillTx/>
                <a:latin typeface="Arial" panose="020B0604020202020204" pitchFamily="34" charset="0"/>
                <a:ea typeface="微软雅黑" panose="020B0503020204020204" pitchFamily="34" charset="-122"/>
                <a:sym typeface="Arial" panose="020B0604020202020204" pitchFamily="34" charset="0"/>
              </a:rPr>
              <a:t>)</a:t>
            </a:r>
          </a:p>
          <a:p>
            <a:pPr fontAlgn="auto">
              <a:lnSpc>
                <a:spcPct val="120000"/>
              </a:lnSpc>
            </a:pPr>
            <a:r>
              <a:rPr lang="zh-CN" altLang="en-US" spc="150" dirty="0">
                <a:latin typeface="Arial" panose="020B0604020202020204" pitchFamily="34" charset="0"/>
                <a:ea typeface="微软雅黑" panose="020B0503020204020204" pitchFamily="34" charset="-122"/>
                <a:sym typeface="Arial" panose="020B0604020202020204" pitchFamily="34" charset="0"/>
              </a:rPr>
              <a:t>          开户银行每月初将专户开户情况汇总上传至实名制信息系统。</a:t>
            </a:r>
            <a:endParaRPr lang="zh-CN" altLang="en-US" spc="150" dirty="0">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 name="直接连接符 2"/>
          <p:cNvCxnSpPr>
            <a:cxnSpLocks/>
          </p:cNvCxnSpPr>
          <p:nvPr>
            <p:custDataLst>
              <p:tags r:id="rId19"/>
            </p:custDataLst>
          </p:nvPr>
        </p:nvCxnSpPr>
        <p:spPr>
          <a:xfrm>
            <a:off x="3143295" y="1704883"/>
            <a:ext cx="6860" cy="2797673"/>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4" name="直接连接符 3"/>
          <p:cNvCxnSpPr>
            <a:stCxn id="136" idx="1"/>
          </p:cNvCxnSpPr>
          <p:nvPr>
            <p:custDataLst>
              <p:tags r:id="rId20"/>
            </p:custDataLst>
          </p:nvPr>
        </p:nvCxnSpPr>
        <p:spPr>
          <a:xfrm flipH="1">
            <a:off x="3150155" y="1658114"/>
            <a:ext cx="501067"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5" name="直接连接符 4"/>
          <p:cNvCxnSpPr/>
          <p:nvPr>
            <p:custDataLst>
              <p:tags r:id="rId21"/>
            </p:custDataLst>
          </p:nvPr>
        </p:nvCxnSpPr>
        <p:spPr>
          <a:xfrm flipH="1">
            <a:off x="3150155" y="2480134"/>
            <a:ext cx="501067"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6" name="直接连接符 5"/>
          <p:cNvCxnSpPr/>
          <p:nvPr>
            <p:custDataLst>
              <p:tags r:id="rId22"/>
            </p:custDataLst>
          </p:nvPr>
        </p:nvCxnSpPr>
        <p:spPr>
          <a:xfrm flipH="1">
            <a:off x="3132399" y="3613923"/>
            <a:ext cx="501067"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128" name="直接连接符 127"/>
          <p:cNvCxnSpPr/>
          <p:nvPr>
            <p:custDataLst>
              <p:tags r:id="rId23"/>
            </p:custDataLst>
          </p:nvPr>
        </p:nvCxnSpPr>
        <p:spPr>
          <a:xfrm flipH="1">
            <a:off x="3150155" y="4502556"/>
            <a:ext cx="501067"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sp>
        <p:nvSpPr>
          <p:cNvPr id="149" name="repairing-service_75668"/>
          <p:cNvSpPr>
            <a:spLocks noChangeAspect="1"/>
          </p:cNvSpPr>
          <p:nvPr>
            <p:custDataLst>
              <p:tags r:id="rId24"/>
            </p:custDataLst>
          </p:nvPr>
        </p:nvSpPr>
        <p:spPr bwMode="auto">
          <a:xfrm>
            <a:off x="3765126" y="2390805"/>
            <a:ext cx="207460" cy="20695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ysClr val="window" lastClr="FFFFFF"/>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50116" y="5694248"/>
            <a:ext cx="11705590" cy="1077218"/>
          </a:xfrm>
          <a:prstGeom prst="rect">
            <a:avLst/>
          </a:prstGeom>
          <a:noFill/>
        </p:spPr>
        <p:txBody>
          <a:bodyPr wrap="square" rtlCol="0" anchor="t">
            <a:spAutoFit/>
          </a:bodyPr>
          <a:lstStyle/>
          <a:p>
            <a:r>
              <a:rPr lang="en-US" altLang="zh-CN" sz="1600" b="1" dirty="0">
                <a:solidFill>
                  <a:schemeClr val="bg1"/>
                </a:solidFill>
              </a:rPr>
              <a:t>1. </a:t>
            </a:r>
            <a:r>
              <a:rPr lang="zh-CN" altLang="en-US" sz="1600" b="1" dirty="0">
                <a:solidFill>
                  <a:schemeClr val="bg1"/>
                </a:solidFill>
              </a:rPr>
              <a:t>办法明确由总包单位申请开立项目专用账户，并对农民工工资支付负总责</a:t>
            </a:r>
            <a:endParaRPr lang="en-US" altLang="zh-CN" sz="1600" b="1" dirty="0">
              <a:solidFill>
                <a:schemeClr val="bg1"/>
              </a:solidFill>
            </a:endParaRPr>
          </a:p>
          <a:p>
            <a:r>
              <a:rPr lang="en-US" altLang="zh-CN" sz="1600" b="1" dirty="0">
                <a:solidFill>
                  <a:schemeClr val="bg1"/>
                </a:solidFill>
              </a:rPr>
              <a:t>2. </a:t>
            </a:r>
            <a:r>
              <a:rPr lang="zh-CN" altLang="en-US" sz="1600" b="1" dirty="0">
                <a:solidFill>
                  <a:schemeClr val="bg1"/>
                </a:solidFill>
              </a:rPr>
              <a:t>相关专户开立申请表和资金管理协议（样表）可从本市建设工程实名制管理系统中下载；</a:t>
            </a:r>
            <a:endParaRPr lang="en-US" altLang="zh-CN" sz="1600" b="1" dirty="0">
              <a:solidFill>
                <a:schemeClr val="bg1"/>
              </a:solidFill>
            </a:endParaRPr>
          </a:p>
          <a:p>
            <a:r>
              <a:rPr lang="en-US" altLang="zh-CN" sz="1600" b="1" dirty="0">
                <a:solidFill>
                  <a:schemeClr val="bg1"/>
                </a:solidFill>
              </a:rPr>
              <a:t>3. </a:t>
            </a:r>
            <a:r>
              <a:rPr lang="zh-CN" altLang="en-US" sz="1600" b="1" dirty="0">
                <a:solidFill>
                  <a:schemeClr val="bg1"/>
                </a:solidFill>
              </a:rPr>
              <a:t>专用账户名由系统自动生成于申请表中</a:t>
            </a:r>
            <a:endParaRPr lang="en-US" altLang="zh-CN" sz="1600" b="1" dirty="0">
              <a:solidFill>
                <a:schemeClr val="bg1"/>
              </a:solidFill>
            </a:endParaRPr>
          </a:p>
          <a:p>
            <a:r>
              <a:rPr lang="en-US" altLang="zh-CN" sz="1600" b="1" dirty="0">
                <a:solidFill>
                  <a:schemeClr val="bg1"/>
                </a:solidFill>
              </a:rPr>
              <a:t>4. </a:t>
            </a:r>
            <a:r>
              <a:rPr lang="zh-CN" altLang="en-US" sz="1600" b="1" dirty="0">
                <a:solidFill>
                  <a:schemeClr val="bg1"/>
                </a:solidFill>
              </a:rPr>
              <a:t>银行业务系统中对专用账户进行特殊标识，以防账户</a:t>
            </a:r>
            <a:r>
              <a:rPr lang="zh-CN" altLang="en-US" sz="1600" b="1" dirty="0">
                <a:solidFill>
                  <a:schemeClr val="bg1"/>
                </a:solidFill>
                <a:sym typeface="+mn-lt"/>
              </a:rPr>
              <a:t>被查封、冻结或者划拨</a:t>
            </a:r>
            <a:endParaRPr lang="zh-CN" altLang="en-US" sz="1600" b="1" dirty="0">
              <a:solidFill>
                <a:schemeClr val="bg1"/>
              </a:solidFill>
            </a:endParaRPr>
          </a:p>
        </p:txBody>
      </p:sp>
      <p:sp>
        <p:nvSpPr>
          <p:cNvPr id="28" name="矩形 27"/>
          <p:cNvSpPr/>
          <p:nvPr/>
        </p:nvSpPr>
        <p:spPr>
          <a:xfrm>
            <a:off x="5024985" y="1736516"/>
            <a:ext cx="4185761" cy="369332"/>
          </a:xfrm>
          <a:prstGeom prst="rect">
            <a:avLst/>
          </a:prstGeom>
        </p:spPr>
        <p:txBody>
          <a:bodyPr wrap="none">
            <a:spAutoFit/>
          </a:bodyPr>
          <a:lstStyle/>
          <a:p>
            <a:r>
              <a:rPr lang="zh-CN" altLang="en-US" spc="150" dirty="0">
                <a:latin typeface="Arial" panose="020B0604020202020204" pitchFamily="34" charset="0"/>
                <a:ea typeface="微软雅黑" panose="020B0503020204020204" pitchFamily="34" charset="-122"/>
                <a:sym typeface="Arial" panose="020B0604020202020204" pitchFamily="34" charset="0"/>
              </a:rPr>
              <a:t>管理三方协议，申领开立专用账户。</a:t>
            </a:r>
            <a:endParaRPr lang="zh-CN" alt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FD026A00-A92A-46E0-9885-406E4855889D}"/>
              </a:ext>
            </a:extLst>
          </p:cNvPr>
          <p:cNvSpPr/>
          <p:nvPr/>
        </p:nvSpPr>
        <p:spPr>
          <a:xfrm>
            <a:off x="233045" y="270510"/>
            <a:ext cx="897318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rPr>
              <a:t>专户开立申请表和资金管理协议（样表）</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descr="开立申请表">
            <a:extLst>
              <a:ext uri="{FF2B5EF4-FFF2-40B4-BE49-F238E27FC236}">
                <a16:creationId xmlns:a16="http://schemas.microsoft.com/office/drawing/2014/main" id="{D6C34F1A-5837-3248-96B3-F4AC2EA6FFC3}"/>
              </a:ext>
            </a:extLst>
          </p:cNvPr>
          <p:cNvPicPr>
            <a:picLocks noChangeAspect="1"/>
          </p:cNvPicPr>
          <p:nvPr>
            <p:custDataLst>
              <p:tags r:id="rId1"/>
            </p:custDataLst>
          </p:nvPr>
        </p:nvPicPr>
        <p:blipFill>
          <a:blip r:embed="rId3" cstate="print"/>
          <a:stretch>
            <a:fillRect/>
          </a:stretch>
        </p:blipFill>
        <p:spPr>
          <a:xfrm>
            <a:off x="348290" y="1530990"/>
            <a:ext cx="6294120" cy="4175125"/>
          </a:xfrm>
          <a:prstGeom prst="rect">
            <a:avLst/>
          </a:prstGeom>
        </p:spPr>
      </p:pic>
      <p:pic>
        <p:nvPicPr>
          <p:cNvPr id="7" name="内容占位符 2" descr="管理协议">
            <a:extLst>
              <a:ext uri="{FF2B5EF4-FFF2-40B4-BE49-F238E27FC236}">
                <a16:creationId xmlns:a16="http://schemas.microsoft.com/office/drawing/2014/main" id="{92154523-2D68-2A4F-B4A3-27B3551C2DFE}"/>
              </a:ext>
            </a:extLst>
          </p:cNvPr>
          <p:cNvPicPr>
            <a:picLocks noGrp="1" noChangeAspect="1"/>
          </p:cNvPicPr>
          <p:nvPr>
            <p:ph idx="1"/>
          </p:nvPr>
        </p:nvPicPr>
        <p:blipFill>
          <a:blip r:embed="rId4" cstate="print"/>
          <a:stretch>
            <a:fillRect/>
          </a:stretch>
        </p:blipFill>
        <p:spPr>
          <a:xfrm>
            <a:off x="6958021" y="1000140"/>
            <a:ext cx="4806212" cy="5791897"/>
          </a:xfrm>
          <a:prstGeom prst="rect">
            <a:avLst/>
          </a:prstGeom>
        </p:spPr>
      </p:pic>
    </p:spTree>
    <p:extLst>
      <p:ext uri="{BB962C8B-B14F-4D97-AF65-F5344CB8AC3E}">
        <p14:creationId xmlns:p14="http://schemas.microsoft.com/office/powerpoint/2010/main" val="280812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233045" y="270510"/>
            <a:ext cx="886968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专用账户管理的</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个核心环节之二：</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人工费用的拨付</a:t>
            </a:r>
          </a:p>
        </p:txBody>
      </p:sp>
      <p:pic>
        <p:nvPicPr>
          <p:cNvPr id="142" name="图片 14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579397" y="1358916"/>
            <a:ext cx="1962807" cy="3999080"/>
          </a:xfrm>
          <a:prstGeom prst="rect">
            <a:avLst/>
          </a:prstGeom>
        </p:spPr>
      </p:pic>
      <p:cxnSp>
        <p:nvCxnSpPr>
          <p:cNvPr id="2" name="直接连接符 1"/>
          <p:cNvCxnSpPr/>
          <p:nvPr>
            <p:custDataLst>
              <p:tags r:id="rId3"/>
            </p:custDataLst>
          </p:nvPr>
        </p:nvCxnSpPr>
        <p:spPr>
          <a:xfrm flipH="1">
            <a:off x="2911347" y="3519405"/>
            <a:ext cx="21554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Freeform 122"/>
          <p:cNvSpPr/>
          <p:nvPr>
            <p:custDataLst>
              <p:tags r:id="rId4"/>
            </p:custDataLst>
          </p:nvPr>
        </p:nvSpPr>
        <p:spPr bwMode="auto">
          <a:xfrm>
            <a:off x="1995596" y="3114742"/>
            <a:ext cx="1074276" cy="1418045"/>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23"/>
          <p:cNvSpPr>
            <a:spLocks noEditPoints="1"/>
          </p:cNvSpPr>
          <p:nvPr>
            <p:custDataLst>
              <p:tags r:id="rId5"/>
            </p:custDataLst>
          </p:nvPr>
        </p:nvSpPr>
        <p:spPr bwMode="auto">
          <a:xfrm>
            <a:off x="1984004" y="2804145"/>
            <a:ext cx="1063187" cy="1373687"/>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custDataLst>
              <p:tags r:id="rId6"/>
            </p:custDataLst>
          </p:nvPr>
        </p:nvSpPr>
        <p:spPr>
          <a:xfrm>
            <a:off x="1854901" y="4232721"/>
            <a:ext cx="1190559" cy="515620"/>
          </a:xfrm>
          <a:prstGeom prst="rect">
            <a:avLst/>
          </a:prstGeom>
        </p:spPr>
        <p:txBody>
          <a:bodyPr wrap="square" anchor="ctr" anchorCtr="0"/>
          <a:lstStyle/>
          <a:p>
            <a:pPr algn="ctr" fontAlgn="auto">
              <a:lnSpc>
                <a:spcPct val="120000"/>
              </a:lnSpc>
            </a:pPr>
            <a:r>
              <a:rPr lang="en-US" altLang="zh-CN" b="1" dirty="0" err="1">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人工费用的拨付</a:t>
            </a:r>
            <a:endParaRPr lang="en-US" altLang="zh-CN" b="1" spc="300" dirty="0">
              <a:solidFill>
                <a:srgbClr val="FF0000"/>
              </a:solidFill>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KSO_Shape"/>
          <p:cNvSpPr/>
          <p:nvPr>
            <p:custDataLst>
              <p:tags r:id="rId7"/>
            </p:custDataLst>
          </p:nvPr>
        </p:nvSpPr>
        <p:spPr bwMode="auto">
          <a:xfrm>
            <a:off x="2251343" y="3312270"/>
            <a:ext cx="539910" cy="605060"/>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chemeClr val="tx1">
              <a:lumMod val="65000"/>
              <a:lumOff val="35000"/>
            </a:scheme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custDataLst>
              <p:tags r:id="rId8"/>
            </p:custDataLst>
          </p:nvPr>
        </p:nvSpPr>
        <p:spPr>
          <a:xfrm>
            <a:off x="3795788" y="2023440"/>
            <a:ext cx="536445" cy="540604"/>
          </a:xfrm>
          <a:prstGeom prst="roundRect">
            <a:avLst>
              <a:gd name="adj" fmla="val 5000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63"/>
          <p:cNvSpPr>
            <a:spLocks noEditPoints="1"/>
          </p:cNvSpPr>
          <p:nvPr>
            <p:custDataLst>
              <p:tags r:id="rId9"/>
            </p:custDataLst>
          </p:nvPr>
        </p:nvSpPr>
        <p:spPr bwMode="auto">
          <a:xfrm>
            <a:off x="3963557" y="2182089"/>
            <a:ext cx="252975" cy="248123"/>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chemeClr val="bg1"/>
          </a:solidFill>
          <a:ln>
            <a:noFill/>
          </a:ln>
        </p:spPr>
        <p:txBody>
          <a:bodyPr vert="horz" wrap="square" lIns="68580" tIns="34290" rIns="68580" bIns="34290" numCol="1" anchor="t" anchorCtr="0" compatLnSpc="1">
            <a:normAutofit fontScale="75000" lnSpcReduction="20000"/>
          </a:bodyPr>
          <a:lstStyle/>
          <a:p>
            <a:pPr fontAlgn="auto">
              <a:lnSpc>
                <a:spcPct val="14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custDataLst>
              <p:tags r:id="rId10"/>
            </p:custDataLst>
          </p:nvPr>
        </p:nvSpPr>
        <p:spPr>
          <a:xfrm>
            <a:off x="5426619" y="2046575"/>
            <a:ext cx="6632363" cy="1705500"/>
          </a:xfrm>
          <a:prstGeom prst="rect">
            <a:avLst/>
          </a:prstGeom>
          <a:noFill/>
        </p:spPr>
        <p:txBody>
          <a:bodyPr wrap="square" rtlCol="0" anchor="ctr" anchorCtr="0"/>
          <a:lstStyle/>
          <a:p>
            <a:pPr fontAlgn="auto">
              <a:lnSpc>
                <a:spcPct val="120000"/>
              </a:lnSpc>
            </a:pPr>
            <a:r>
              <a:rPr lang="zh-CN" altLang="en-US" spc="150" dirty="0">
                <a:latin typeface="Arial" panose="020B0604020202020204" pitchFamily="34" charset="0"/>
                <a:ea typeface="微软雅黑" panose="020B0503020204020204" pitchFamily="34" charset="-122"/>
                <a:sym typeface="Arial" panose="020B0604020202020204" pitchFamily="34" charset="0"/>
              </a:rPr>
              <a:t>      建设单位应当按约定的数额或者比例等，按时将人工费用拨付到总包专用账户。</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zh-CN" altLang="en-US" spc="150" dirty="0">
                <a:latin typeface="Arial" panose="020B0604020202020204" pitchFamily="34" charset="0"/>
                <a:ea typeface="微软雅黑" panose="020B0503020204020204" pitchFamily="34" charset="-122"/>
                <a:sym typeface="Arial" panose="020B0604020202020204" pitchFamily="34" charset="0"/>
              </a:rPr>
              <a:t>      原则上除人工费以外的其他款项不能转入专用账户，人工费内除工资以外的</a:t>
            </a:r>
            <a:r>
              <a:rPr lang="zh-CN" altLang="en-US" dirty="0"/>
              <a:t>管理费、少量材料费也不宜入账，不然</a:t>
            </a:r>
            <a:r>
              <a:rPr lang="zh-CN" altLang="en-US" spc="150" dirty="0">
                <a:latin typeface="Arial" panose="020B0604020202020204" pitchFamily="34" charset="0"/>
                <a:ea typeface="微软雅黑" panose="020B0503020204020204" pitchFamily="34" charset="-122"/>
                <a:sym typeface="Arial" panose="020B0604020202020204" pitchFamily="34" charset="0"/>
              </a:rPr>
              <a:t>对于误划入的资金按规定要待销户时处理。</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zh-CN" altLang="en-US" spc="150" dirty="0">
                <a:latin typeface="Arial" panose="020B0604020202020204" pitchFamily="34" charset="0"/>
                <a:ea typeface="微软雅黑" panose="020B0503020204020204" pitchFamily="34" charset="-122"/>
                <a:sym typeface="Arial" panose="020B0604020202020204" pitchFamily="34" charset="0"/>
              </a:rPr>
              <a:t>      开户银行每月初上传专户人工费拨付情况至实名制信息系统。</a:t>
            </a:r>
            <a:endParaRPr lang="zh-CN" altLang="en-US" spc="15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custDataLst>
              <p:tags r:id="rId11"/>
            </p:custDataLst>
          </p:nvPr>
        </p:nvSpPr>
        <p:spPr>
          <a:xfrm>
            <a:off x="3743737" y="4445807"/>
            <a:ext cx="536445" cy="540604"/>
          </a:xfrm>
          <a:prstGeom prst="roundRect">
            <a:avLst>
              <a:gd name="adj"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custDataLst>
              <p:tags r:id="rId12"/>
            </p:custDataLst>
          </p:nvPr>
        </p:nvSpPr>
        <p:spPr>
          <a:xfrm>
            <a:off x="4337050" y="4271215"/>
            <a:ext cx="1342390" cy="989330"/>
          </a:xfrm>
          <a:prstGeom prst="rect">
            <a:avLst/>
          </a:prstGeom>
          <a:noFill/>
        </p:spPr>
        <p:txBody>
          <a:bodyPr wrap="square" rtlCol="0" anchor="ctr" anchorCtr="0">
            <a:noAutofit/>
          </a:bodyPr>
          <a:lstStyle/>
          <a:p>
            <a:pPr fontAlgn="auto">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划款预</a:t>
            </a:r>
          </a:p>
          <a:p>
            <a:pPr fontAlgn="auto">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警机制</a:t>
            </a:r>
          </a:p>
        </p:txBody>
      </p:sp>
      <p:cxnSp>
        <p:nvCxnSpPr>
          <p:cNvPr id="20" name="直接连接符 19"/>
          <p:cNvCxnSpPr>
            <a:cxnSpLocks/>
          </p:cNvCxnSpPr>
          <p:nvPr>
            <p:custDataLst>
              <p:tags r:id="rId13"/>
            </p:custDataLst>
          </p:nvPr>
        </p:nvCxnSpPr>
        <p:spPr>
          <a:xfrm>
            <a:off x="3126740" y="2294376"/>
            <a:ext cx="0" cy="251529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1" idx="1"/>
          </p:cNvCxnSpPr>
          <p:nvPr>
            <p:custDataLst>
              <p:tags r:id="rId14"/>
            </p:custDataLst>
          </p:nvPr>
        </p:nvCxnSpPr>
        <p:spPr>
          <a:xfrm flipH="1">
            <a:off x="3178253" y="2294376"/>
            <a:ext cx="61753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5"/>
            </p:custDataLst>
          </p:nvPr>
        </p:nvCxnSpPr>
        <p:spPr>
          <a:xfrm flipH="1">
            <a:off x="3126202" y="4742446"/>
            <a:ext cx="61753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3" name="repairing-service_75668"/>
          <p:cNvSpPr>
            <a:spLocks noChangeAspect="1"/>
          </p:cNvSpPr>
          <p:nvPr>
            <p:custDataLst>
              <p:tags r:id="rId16"/>
            </p:custDataLst>
          </p:nvPr>
        </p:nvSpPr>
        <p:spPr bwMode="auto">
          <a:xfrm>
            <a:off x="3884433" y="4588582"/>
            <a:ext cx="255747" cy="255054"/>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chemeClr val="bg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64"/>
          <p:cNvSpPr>
            <a:spLocks noEditPoints="1"/>
          </p:cNvSpPr>
          <p:nvPr>
            <p:custDataLst>
              <p:tags r:id="rId17"/>
            </p:custDataLst>
          </p:nvPr>
        </p:nvSpPr>
        <p:spPr bwMode="auto">
          <a:xfrm>
            <a:off x="3909326" y="5087001"/>
            <a:ext cx="226638" cy="270995"/>
          </a:xfrm>
          <a:custGeom>
            <a:avLst/>
            <a:gdLst>
              <a:gd name="T0" fmla="*/ 34 w 53"/>
              <a:gd name="T1" fmla="*/ 54 h 63"/>
              <a:gd name="T2" fmla="*/ 35 w 53"/>
              <a:gd name="T3" fmla="*/ 56 h 63"/>
              <a:gd name="T4" fmla="*/ 19 w 53"/>
              <a:gd name="T5" fmla="*/ 57 h 63"/>
              <a:gd name="T6" fmla="*/ 18 w 53"/>
              <a:gd name="T7" fmla="*/ 55 h 63"/>
              <a:gd name="T8" fmla="*/ 19 w 53"/>
              <a:gd name="T9" fmla="*/ 54 h 63"/>
              <a:gd name="T10" fmla="*/ 32 w 53"/>
              <a:gd name="T11" fmla="*/ 61 h 63"/>
              <a:gd name="T12" fmla="*/ 23 w 53"/>
              <a:gd name="T13" fmla="*/ 63 h 63"/>
              <a:gd name="T14" fmla="*/ 21 w 53"/>
              <a:gd name="T15" fmla="*/ 59 h 63"/>
              <a:gd name="T16" fmla="*/ 26 w 53"/>
              <a:gd name="T17" fmla="*/ 15 h 63"/>
              <a:gd name="T18" fmla="*/ 33 w 53"/>
              <a:gd name="T19" fmla="*/ 52 h 63"/>
              <a:gd name="T20" fmla="*/ 12 w 53"/>
              <a:gd name="T21" fmla="*/ 29 h 63"/>
              <a:gd name="T22" fmla="*/ 26 w 53"/>
              <a:gd name="T23" fmla="*/ 15 h 63"/>
              <a:gd name="T24" fmla="*/ 29 w 53"/>
              <a:gd name="T25" fmla="*/ 17 h 63"/>
              <a:gd name="T26" fmla="*/ 32 w 53"/>
              <a:gd name="T27" fmla="*/ 19 h 63"/>
              <a:gd name="T28" fmla="*/ 29 w 53"/>
              <a:gd name="T29" fmla="*/ 18 h 63"/>
              <a:gd name="T30" fmla="*/ 20 w 53"/>
              <a:gd name="T31" fmla="*/ 22 h 63"/>
              <a:gd name="T32" fmla="*/ 17 w 53"/>
              <a:gd name="T33" fmla="*/ 29 h 63"/>
              <a:gd name="T34" fmla="*/ 16 w 53"/>
              <a:gd name="T35" fmla="*/ 34 h 63"/>
              <a:gd name="T36" fmla="*/ 15 w 53"/>
              <a:gd name="T37" fmla="*/ 31 h 63"/>
              <a:gd name="T38" fmla="*/ 15 w 53"/>
              <a:gd name="T39" fmla="*/ 25 h 63"/>
              <a:gd name="T40" fmla="*/ 19 w 53"/>
              <a:gd name="T41" fmla="*/ 20 h 63"/>
              <a:gd name="T42" fmla="*/ 26 w 53"/>
              <a:gd name="T43" fmla="*/ 17 h 63"/>
              <a:gd name="T44" fmla="*/ 28 w 53"/>
              <a:gd name="T45" fmla="*/ 17 h 63"/>
              <a:gd name="T46" fmla="*/ 28 w 53"/>
              <a:gd name="T47" fmla="*/ 0 h 63"/>
              <a:gd name="T48" fmla="*/ 27 w 53"/>
              <a:gd name="T49" fmla="*/ 10 h 63"/>
              <a:gd name="T50" fmla="*/ 25 w 53"/>
              <a:gd name="T51" fmla="*/ 0 h 63"/>
              <a:gd name="T52" fmla="*/ 47 w 53"/>
              <a:gd name="T53" fmla="*/ 10 h 63"/>
              <a:gd name="T54" fmla="*/ 38 w 53"/>
              <a:gd name="T55" fmla="*/ 14 h 63"/>
              <a:gd name="T56" fmla="*/ 14 w 53"/>
              <a:gd name="T57" fmla="*/ 42 h 63"/>
              <a:gd name="T58" fmla="*/ 6 w 53"/>
              <a:gd name="T59" fmla="*/ 45 h 63"/>
              <a:gd name="T60" fmla="*/ 14 w 53"/>
              <a:gd name="T61" fmla="*/ 42 h 63"/>
              <a:gd name="T62" fmla="*/ 9 w 53"/>
              <a:gd name="T63" fmla="*/ 7 h 63"/>
              <a:gd name="T64" fmla="*/ 13 w 53"/>
              <a:gd name="T65" fmla="*/ 16 h 63"/>
              <a:gd name="T66" fmla="*/ 9 w 53"/>
              <a:gd name="T67" fmla="*/ 7 h 63"/>
              <a:gd name="T68" fmla="*/ 44 w 53"/>
              <a:gd name="T69" fmla="*/ 47 h 63"/>
              <a:gd name="T70" fmla="*/ 42 w 53"/>
              <a:gd name="T71" fmla="*/ 40 h 63"/>
              <a:gd name="T72" fmla="*/ 39 w 53"/>
              <a:gd name="T73" fmla="*/ 42 h 63"/>
              <a:gd name="T74" fmla="*/ 53 w 53"/>
              <a:gd name="T75" fmla="*/ 29 h 63"/>
              <a:gd name="T76" fmla="*/ 45 w 53"/>
              <a:gd name="T77" fmla="*/ 29 h 63"/>
              <a:gd name="T78" fmla="*/ 53 w 53"/>
              <a:gd name="T79" fmla="*/ 26 h 63"/>
              <a:gd name="T80" fmla="*/ 0 w 53"/>
              <a:gd name="T81" fmla="*/ 29 h 63"/>
              <a:gd name="T82" fmla="*/ 8 w 53"/>
              <a:gd name="T83" fmla="*/ 26 h 63"/>
              <a:gd name="T84" fmla="*/ 8 w 53"/>
              <a:gd name="T8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3">
                <a:moveTo>
                  <a:pt x="19" y="54"/>
                </a:moveTo>
                <a:cubicBezTo>
                  <a:pt x="34" y="54"/>
                  <a:pt x="34" y="54"/>
                  <a:pt x="34" y="54"/>
                </a:cubicBezTo>
                <a:cubicBezTo>
                  <a:pt x="34" y="54"/>
                  <a:pt x="35" y="54"/>
                  <a:pt x="35" y="55"/>
                </a:cubicBezTo>
                <a:cubicBezTo>
                  <a:pt x="35" y="56"/>
                  <a:pt x="35" y="56"/>
                  <a:pt x="35" y="56"/>
                </a:cubicBezTo>
                <a:cubicBezTo>
                  <a:pt x="35" y="57"/>
                  <a:pt x="34" y="57"/>
                  <a:pt x="34" y="57"/>
                </a:cubicBezTo>
                <a:cubicBezTo>
                  <a:pt x="19" y="57"/>
                  <a:pt x="19" y="57"/>
                  <a:pt x="19" y="57"/>
                </a:cubicBezTo>
                <a:cubicBezTo>
                  <a:pt x="19" y="57"/>
                  <a:pt x="18" y="57"/>
                  <a:pt x="18" y="56"/>
                </a:cubicBezTo>
                <a:cubicBezTo>
                  <a:pt x="18" y="55"/>
                  <a:pt x="18" y="55"/>
                  <a:pt x="18" y="55"/>
                </a:cubicBezTo>
                <a:cubicBezTo>
                  <a:pt x="18" y="54"/>
                  <a:pt x="19" y="54"/>
                  <a:pt x="19" y="54"/>
                </a:cubicBezTo>
                <a:cubicBezTo>
                  <a:pt x="19" y="54"/>
                  <a:pt x="19" y="54"/>
                  <a:pt x="19" y="54"/>
                </a:cubicBezTo>
                <a:close/>
                <a:moveTo>
                  <a:pt x="32" y="59"/>
                </a:moveTo>
                <a:cubicBezTo>
                  <a:pt x="32" y="61"/>
                  <a:pt x="32" y="61"/>
                  <a:pt x="32" y="61"/>
                </a:cubicBezTo>
                <a:cubicBezTo>
                  <a:pt x="32" y="62"/>
                  <a:pt x="31" y="63"/>
                  <a:pt x="30" y="63"/>
                </a:cubicBezTo>
                <a:cubicBezTo>
                  <a:pt x="23" y="63"/>
                  <a:pt x="23" y="63"/>
                  <a:pt x="23" y="63"/>
                </a:cubicBezTo>
                <a:cubicBezTo>
                  <a:pt x="22" y="63"/>
                  <a:pt x="21" y="62"/>
                  <a:pt x="21" y="61"/>
                </a:cubicBezTo>
                <a:cubicBezTo>
                  <a:pt x="21" y="59"/>
                  <a:pt x="21" y="59"/>
                  <a:pt x="21" y="59"/>
                </a:cubicBezTo>
                <a:cubicBezTo>
                  <a:pt x="32" y="59"/>
                  <a:pt x="32" y="59"/>
                  <a:pt x="32" y="59"/>
                </a:cubicBezTo>
                <a:close/>
                <a:moveTo>
                  <a:pt x="26" y="15"/>
                </a:moveTo>
                <a:cubicBezTo>
                  <a:pt x="34" y="15"/>
                  <a:pt x="40" y="21"/>
                  <a:pt x="40" y="29"/>
                </a:cubicBezTo>
                <a:cubicBezTo>
                  <a:pt x="40" y="37"/>
                  <a:pt x="33" y="39"/>
                  <a:pt x="33" y="52"/>
                </a:cubicBezTo>
                <a:cubicBezTo>
                  <a:pt x="20" y="52"/>
                  <a:pt x="20" y="52"/>
                  <a:pt x="20" y="52"/>
                </a:cubicBezTo>
                <a:cubicBezTo>
                  <a:pt x="20" y="39"/>
                  <a:pt x="12" y="37"/>
                  <a:pt x="12" y="29"/>
                </a:cubicBezTo>
                <a:cubicBezTo>
                  <a:pt x="12" y="21"/>
                  <a:pt x="19" y="15"/>
                  <a:pt x="26" y="15"/>
                </a:cubicBezTo>
                <a:cubicBezTo>
                  <a:pt x="26" y="15"/>
                  <a:pt x="26" y="15"/>
                  <a:pt x="26" y="15"/>
                </a:cubicBezTo>
                <a:close/>
                <a:moveTo>
                  <a:pt x="28" y="17"/>
                </a:moveTo>
                <a:cubicBezTo>
                  <a:pt x="29" y="17"/>
                  <a:pt x="29" y="17"/>
                  <a:pt x="29" y="17"/>
                </a:cubicBezTo>
                <a:cubicBezTo>
                  <a:pt x="31" y="18"/>
                  <a:pt x="32" y="19"/>
                  <a:pt x="34" y="20"/>
                </a:cubicBezTo>
                <a:cubicBezTo>
                  <a:pt x="33" y="19"/>
                  <a:pt x="33" y="19"/>
                  <a:pt x="32" y="19"/>
                </a:cubicBezTo>
                <a:cubicBezTo>
                  <a:pt x="31" y="19"/>
                  <a:pt x="31" y="19"/>
                  <a:pt x="31" y="19"/>
                </a:cubicBezTo>
                <a:cubicBezTo>
                  <a:pt x="30" y="19"/>
                  <a:pt x="30" y="19"/>
                  <a:pt x="29" y="18"/>
                </a:cubicBezTo>
                <a:cubicBezTo>
                  <a:pt x="28" y="19"/>
                  <a:pt x="27" y="19"/>
                  <a:pt x="26" y="19"/>
                </a:cubicBezTo>
                <a:cubicBezTo>
                  <a:pt x="24" y="20"/>
                  <a:pt x="22" y="21"/>
                  <a:pt x="20" y="22"/>
                </a:cubicBezTo>
                <a:cubicBezTo>
                  <a:pt x="19" y="23"/>
                  <a:pt x="19" y="23"/>
                  <a:pt x="19" y="23"/>
                </a:cubicBezTo>
                <a:cubicBezTo>
                  <a:pt x="18" y="25"/>
                  <a:pt x="17" y="27"/>
                  <a:pt x="17" y="29"/>
                </a:cubicBezTo>
                <a:cubicBezTo>
                  <a:pt x="16" y="30"/>
                  <a:pt x="16" y="30"/>
                  <a:pt x="16" y="30"/>
                </a:cubicBezTo>
                <a:cubicBezTo>
                  <a:pt x="16" y="31"/>
                  <a:pt x="16" y="33"/>
                  <a:pt x="16" y="34"/>
                </a:cubicBezTo>
                <a:cubicBezTo>
                  <a:pt x="16" y="33"/>
                  <a:pt x="16" y="33"/>
                  <a:pt x="15" y="32"/>
                </a:cubicBezTo>
                <a:cubicBezTo>
                  <a:pt x="15" y="31"/>
                  <a:pt x="15" y="31"/>
                  <a:pt x="15" y="31"/>
                </a:cubicBezTo>
                <a:cubicBezTo>
                  <a:pt x="15" y="29"/>
                  <a:pt x="15" y="28"/>
                  <a:pt x="15" y="26"/>
                </a:cubicBezTo>
                <a:cubicBezTo>
                  <a:pt x="15" y="25"/>
                  <a:pt x="15" y="25"/>
                  <a:pt x="15" y="25"/>
                </a:cubicBezTo>
                <a:cubicBezTo>
                  <a:pt x="16" y="24"/>
                  <a:pt x="17" y="22"/>
                  <a:pt x="18" y="21"/>
                </a:cubicBezTo>
                <a:cubicBezTo>
                  <a:pt x="19" y="20"/>
                  <a:pt x="19" y="20"/>
                  <a:pt x="19" y="20"/>
                </a:cubicBezTo>
                <a:cubicBezTo>
                  <a:pt x="20" y="19"/>
                  <a:pt x="22" y="18"/>
                  <a:pt x="24" y="17"/>
                </a:cubicBezTo>
                <a:cubicBezTo>
                  <a:pt x="25" y="17"/>
                  <a:pt x="25" y="17"/>
                  <a:pt x="26" y="17"/>
                </a:cubicBezTo>
                <a:cubicBezTo>
                  <a:pt x="27" y="17"/>
                  <a:pt x="28" y="17"/>
                  <a:pt x="28" y="17"/>
                </a:cubicBezTo>
                <a:cubicBezTo>
                  <a:pt x="28" y="17"/>
                  <a:pt x="28" y="17"/>
                  <a:pt x="28" y="17"/>
                </a:cubicBezTo>
                <a:close/>
                <a:moveTo>
                  <a:pt x="25" y="0"/>
                </a:moveTo>
                <a:cubicBezTo>
                  <a:pt x="28" y="0"/>
                  <a:pt x="28" y="0"/>
                  <a:pt x="28" y="0"/>
                </a:cubicBezTo>
                <a:cubicBezTo>
                  <a:pt x="28" y="10"/>
                  <a:pt x="28" y="10"/>
                  <a:pt x="28" y="10"/>
                </a:cubicBezTo>
                <a:cubicBezTo>
                  <a:pt x="28" y="10"/>
                  <a:pt x="27" y="10"/>
                  <a:pt x="27" y="10"/>
                </a:cubicBezTo>
                <a:cubicBezTo>
                  <a:pt x="26" y="10"/>
                  <a:pt x="25" y="10"/>
                  <a:pt x="25" y="10"/>
                </a:cubicBezTo>
                <a:cubicBezTo>
                  <a:pt x="25" y="0"/>
                  <a:pt x="25" y="0"/>
                  <a:pt x="25" y="0"/>
                </a:cubicBezTo>
                <a:close/>
                <a:moveTo>
                  <a:pt x="44" y="7"/>
                </a:moveTo>
                <a:cubicBezTo>
                  <a:pt x="47" y="10"/>
                  <a:pt x="47" y="10"/>
                  <a:pt x="47" y="10"/>
                </a:cubicBezTo>
                <a:cubicBezTo>
                  <a:pt x="40" y="16"/>
                  <a:pt x="40" y="16"/>
                  <a:pt x="40" y="16"/>
                </a:cubicBezTo>
                <a:cubicBezTo>
                  <a:pt x="40" y="15"/>
                  <a:pt x="39" y="14"/>
                  <a:pt x="38" y="14"/>
                </a:cubicBezTo>
                <a:cubicBezTo>
                  <a:pt x="44" y="7"/>
                  <a:pt x="44" y="7"/>
                  <a:pt x="44" y="7"/>
                </a:cubicBezTo>
                <a:close/>
                <a:moveTo>
                  <a:pt x="14" y="42"/>
                </a:moveTo>
                <a:cubicBezTo>
                  <a:pt x="9" y="47"/>
                  <a:pt x="9" y="47"/>
                  <a:pt x="9" y="47"/>
                </a:cubicBezTo>
                <a:cubicBezTo>
                  <a:pt x="6" y="45"/>
                  <a:pt x="6" y="45"/>
                  <a:pt x="6" y="45"/>
                </a:cubicBezTo>
                <a:cubicBezTo>
                  <a:pt x="11" y="40"/>
                  <a:pt x="11" y="40"/>
                  <a:pt x="11" y="40"/>
                </a:cubicBezTo>
                <a:cubicBezTo>
                  <a:pt x="12" y="41"/>
                  <a:pt x="13" y="42"/>
                  <a:pt x="14" y="42"/>
                </a:cubicBezTo>
                <a:cubicBezTo>
                  <a:pt x="14" y="42"/>
                  <a:pt x="14" y="42"/>
                  <a:pt x="14" y="42"/>
                </a:cubicBezTo>
                <a:close/>
                <a:moveTo>
                  <a:pt x="9" y="7"/>
                </a:moveTo>
                <a:cubicBezTo>
                  <a:pt x="6" y="10"/>
                  <a:pt x="6" y="10"/>
                  <a:pt x="6" y="10"/>
                </a:cubicBezTo>
                <a:cubicBezTo>
                  <a:pt x="13" y="16"/>
                  <a:pt x="13" y="16"/>
                  <a:pt x="13" y="16"/>
                </a:cubicBezTo>
                <a:cubicBezTo>
                  <a:pt x="14" y="15"/>
                  <a:pt x="14" y="14"/>
                  <a:pt x="15" y="14"/>
                </a:cubicBezTo>
                <a:cubicBezTo>
                  <a:pt x="9" y="7"/>
                  <a:pt x="9" y="7"/>
                  <a:pt x="9" y="7"/>
                </a:cubicBezTo>
                <a:close/>
                <a:moveTo>
                  <a:pt x="39" y="42"/>
                </a:moveTo>
                <a:cubicBezTo>
                  <a:pt x="44" y="47"/>
                  <a:pt x="44" y="47"/>
                  <a:pt x="44" y="47"/>
                </a:cubicBezTo>
                <a:cubicBezTo>
                  <a:pt x="47" y="45"/>
                  <a:pt x="47" y="45"/>
                  <a:pt x="47" y="45"/>
                </a:cubicBezTo>
                <a:cubicBezTo>
                  <a:pt x="42" y="40"/>
                  <a:pt x="42" y="40"/>
                  <a:pt x="42" y="40"/>
                </a:cubicBezTo>
                <a:cubicBezTo>
                  <a:pt x="41" y="41"/>
                  <a:pt x="40" y="42"/>
                  <a:pt x="39" y="42"/>
                </a:cubicBezTo>
                <a:cubicBezTo>
                  <a:pt x="39" y="42"/>
                  <a:pt x="39" y="42"/>
                  <a:pt x="39" y="42"/>
                </a:cubicBezTo>
                <a:close/>
                <a:moveTo>
                  <a:pt x="53" y="26"/>
                </a:moveTo>
                <a:cubicBezTo>
                  <a:pt x="53" y="29"/>
                  <a:pt x="53" y="29"/>
                  <a:pt x="53" y="29"/>
                </a:cubicBezTo>
                <a:cubicBezTo>
                  <a:pt x="45" y="29"/>
                  <a:pt x="45" y="29"/>
                  <a:pt x="45" y="29"/>
                </a:cubicBezTo>
                <a:cubicBezTo>
                  <a:pt x="45" y="29"/>
                  <a:pt x="45" y="29"/>
                  <a:pt x="45" y="29"/>
                </a:cubicBezTo>
                <a:cubicBezTo>
                  <a:pt x="45" y="28"/>
                  <a:pt x="45" y="27"/>
                  <a:pt x="45" y="26"/>
                </a:cubicBezTo>
                <a:cubicBezTo>
                  <a:pt x="53" y="26"/>
                  <a:pt x="53" y="26"/>
                  <a:pt x="53" y="26"/>
                </a:cubicBezTo>
                <a:close/>
                <a:moveTo>
                  <a:pt x="8" y="29"/>
                </a:moveTo>
                <a:cubicBezTo>
                  <a:pt x="0" y="29"/>
                  <a:pt x="0" y="29"/>
                  <a:pt x="0" y="29"/>
                </a:cubicBezTo>
                <a:cubicBezTo>
                  <a:pt x="0" y="26"/>
                  <a:pt x="0" y="26"/>
                  <a:pt x="0" y="26"/>
                </a:cubicBezTo>
                <a:cubicBezTo>
                  <a:pt x="8" y="26"/>
                  <a:pt x="8" y="26"/>
                  <a:pt x="8" y="26"/>
                </a:cubicBezTo>
                <a:cubicBezTo>
                  <a:pt x="8" y="27"/>
                  <a:pt x="8" y="28"/>
                  <a:pt x="8" y="29"/>
                </a:cubicBezTo>
                <a:cubicBezTo>
                  <a:pt x="8" y="29"/>
                  <a:pt x="8" y="29"/>
                  <a:pt x="8" y="29"/>
                </a:cubicBezTo>
                <a:cubicBezTo>
                  <a:pt x="8" y="29"/>
                  <a:pt x="8" y="29"/>
                  <a:pt x="8" y="29"/>
                </a:cubicBezTo>
                <a:close/>
              </a:path>
            </a:pathLst>
          </a:custGeom>
          <a:solidFill>
            <a:schemeClr val="bg1"/>
          </a:solidFill>
          <a:ln>
            <a:noFill/>
          </a:ln>
        </p:spPr>
        <p:txBody>
          <a:bodyPr vert="horz" wrap="square" lIns="68580" tIns="34290" rIns="68580" bIns="34290" numCol="1" anchor="t" anchorCtr="0" compatLnSpc="1">
            <a:normAutofit fontScale="92500" lnSpcReduction="10000"/>
          </a:bodyPr>
          <a:lstStyle/>
          <a:p>
            <a:pPr fontAlgn="auto">
              <a:lnSpc>
                <a:spcPct val="13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5455507" y="4271215"/>
            <a:ext cx="6449060" cy="1477328"/>
          </a:xfrm>
          <a:prstGeom prst="rect">
            <a:avLst/>
          </a:prstGeom>
          <a:noFill/>
        </p:spPr>
        <p:txBody>
          <a:bodyPr wrap="square" rtlCol="0" anchor="t">
            <a:spAutoFit/>
          </a:bodyPr>
          <a:lstStyle/>
          <a:p>
            <a:r>
              <a:rPr lang="zh-CN" altLang="en-US" dirty="0"/>
              <a:t>       开户银行不得将专用账户资金转入除本项目农民工本人银行账户以外的账户，不得为专用账户提供现金支取和其他转账结算服务。</a:t>
            </a:r>
            <a:endParaRPr lang="en-US" altLang="zh-CN" dirty="0"/>
          </a:p>
          <a:p>
            <a:r>
              <a:rPr lang="zh-CN" altLang="en-US" dirty="0"/>
              <a:t>       发现有资金划转等异常情况或有挪用等其他违法行为，应停止划转款项，并及时告知行业主管部门。</a:t>
            </a:r>
          </a:p>
        </p:txBody>
      </p:sp>
      <p:sp>
        <p:nvSpPr>
          <p:cNvPr id="27" name="文本框 26"/>
          <p:cNvSpPr txBox="1"/>
          <p:nvPr/>
        </p:nvSpPr>
        <p:spPr>
          <a:xfrm>
            <a:off x="4370791" y="1926934"/>
            <a:ext cx="1017270" cy="706755"/>
          </a:xfrm>
          <a:prstGeom prst="rect">
            <a:avLst/>
          </a:prstGeom>
          <a:noFill/>
        </p:spPr>
        <p:txBody>
          <a:bodyPr wrap="square" rtlCol="0" anchor="t">
            <a:spAutoFit/>
          </a:bodyPr>
          <a:lstStyle/>
          <a:p>
            <a:pPr algn="l"/>
            <a:r>
              <a:rPr lang="zh-CN" altLang="en-US" sz="2000" b="1" spc="150" dirty="0">
                <a:latin typeface="Arial" panose="020B0604020202020204" pitchFamily="34" charset="0"/>
                <a:ea typeface="微软雅黑" panose="020B0503020204020204" pitchFamily="34" charset="-122"/>
                <a:sym typeface="Arial" panose="020B0604020202020204" pitchFamily="34" charset="0"/>
              </a:rPr>
              <a:t>人工费用规范</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233045" y="270510"/>
            <a:ext cx="934466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专用账户管理的</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个核心环节之三：</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农民工工资的支付</a:t>
            </a:r>
          </a:p>
        </p:txBody>
      </p:sp>
      <p:pic>
        <p:nvPicPr>
          <p:cNvPr id="146" name="图片 145"/>
          <p:cNvPicPr>
            <a:picLocks noChangeAspect="1"/>
          </p:cNvPicPr>
          <p:nvPr>
            <p:custDataLst>
              <p:tags r:id="rId2"/>
            </p:custDataLst>
          </p:nvPr>
        </p:nvPicPr>
        <p:blipFill>
          <a:blip r:embed="rId26" cstate="print">
            <a:extLst>
              <a:ext uri="{28A0092B-C50C-407E-A947-70E740481C1C}">
                <a14:useLocalDpi xmlns:a14="http://schemas.microsoft.com/office/drawing/2010/main" val="0"/>
              </a:ext>
            </a:extLst>
          </a:blip>
          <a:stretch>
            <a:fillRect/>
          </a:stretch>
        </p:blipFill>
        <p:spPr>
          <a:xfrm>
            <a:off x="690254" y="1477085"/>
            <a:ext cx="1798476" cy="3664014"/>
          </a:xfrm>
          <a:prstGeom prst="rect">
            <a:avLst/>
          </a:prstGeom>
        </p:spPr>
      </p:pic>
      <p:cxnSp>
        <p:nvCxnSpPr>
          <p:cNvPr id="134" name="直接连接符 133"/>
          <p:cNvCxnSpPr/>
          <p:nvPr>
            <p:custDataLst>
              <p:tags r:id="rId3"/>
            </p:custDataLst>
          </p:nvPr>
        </p:nvCxnSpPr>
        <p:spPr>
          <a:xfrm flipH="1">
            <a:off x="2712085" y="3347085"/>
            <a:ext cx="19748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sp>
        <p:nvSpPr>
          <p:cNvPr id="124" name="Freeform 122"/>
          <p:cNvSpPr/>
          <p:nvPr>
            <p:custDataLst>
              <p:tags r:id="rId4"/>
            </p:custDataLst>
          </p:nvPr>
        </p:nvSpPr>
        <p:spPr bwMode="auto">
          <a:xfrm>
            <a:off x="1858010" y="2671445"/>
            <a:ext cx="984250" cy="1299210"/>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23"/>
          <p:cNvSpPr>
            <a:spLocks noEditPoints="1"/>
          </p:cNvSpPr>
          <p:nvPr>
            <p:custDataLst>
              <p:tags r:id="rId5"/>
            </p:custDataLst>
          </p:nvPr>
        </p:nvSpPr>
        <p:spPr bwMode="auto">
          <a:xfrm>
            <a:off x="1862455" y="2691765"/>
            <a:ext cx="974090" cy="1258570"/>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3" name="矩形 172"/>
          <p:cNvSpPr/>
          <p:nvPr>
            <p:custDataLst>
              <p:tags r:id="rId6"/>
            </p:custDataLst>
          </p:nvPr>
        </p:nvSpPr>
        <p:spPr>
          <a:xfrm>
            <a:off x="1832610" y="3331845"/>
            <a:ext cx="1076960" cy="539115"/>
          </a:xfrm>
          <a:prstGeom prst="rect">
            <a:avLst/>
          </a:prstGeom>
        </p:spPr>
        <p:txBody>
          <a:bodyPr wrap="square" anchor="ctr" anchorCtr="0"/>
          <a:lstStyle/>
          <a:p>
            <a:pPr algn="ctr" fontAlgn="auto">
              <a:lnSpc>
                <a:spcPct val="120000"/>
              </a:lnSpc>
            </a:pPr>
            <a:r>
              <a:rPr lang="en-US" altLang="zh-CN" sz="1600" b="1">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农民工工资的支付</a:t>
            </a:r>
            <a:endParaRPr lang="en-US" altLang="zh-CN" sz="1600" b="1" spc="300">
              <a:solidFill>
                <a:srgbClr val="FF0000"/>
              </a:solidFill>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4" name="KSO_Shape"/>
          <p:cNvSpPr/>
          <p:nvPr>
            <p:custDataLst>
              <p:tags r:id="rId7"/>
            </p:custDataLst>
          </p:nvPr>
        </p:nvSpPr>
        <p:spPr bwMode="auto">
          <a:xfrm>
            <a:off x="2092088" y="2678167"/>
            <a:ext cx="494903" cy="55456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6" name="圆角矩形 135"/>
          <p:cNvSpPr/>
          <p:nvPr>
            <p:custDataLst>
              <p:tags r:id="rId8"/>
            </p:custDataLst>
          </p:nvPr>
        </p:nvSpPr>
        <p:spPr>
          <a:xfrm>
            <a:off x="3487910" y="1104700"/>
            <a:ext cx="491490" cy="495300"/>
          </a:xfrm>
          <a:prstGeom prst="roundRect">
            <a:avLst>
              <a:gd name="adj" fmla="val 50000"/>
            </a:avLst>
          </a:prstGeom>
          <a:solidFill>
            <a:srgbClr val="1F74AD"/>
          </a:solidFill>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63"/>
          <p:cNvSpPr>
            <a:spLocks noEditPoints="1"/>
          </p:cNvSpPr>
          <p:nvPr>
            <p:custDataLst>
              <p:tags r:id="rId9"/>
            </p:custDataLst>
          </p:nvPr>
        </p:nvSpPr>
        <p:spPr bwMode="auto">
          <a:xfrm>
            <a:off x="3601085" y="1231411"/>
            <a:ext cx="231775" cy="227330"/>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ysClr val="window" lastClr="FFFFFF"/>
          </a:solidFill>
          <a:ln>
            <a:noFill/>
          </a:ln>
        </p:spPr>
        <p:txBody>
          <a:bodyPr vert="horz" wrap="square" lIns="68580" tIns="34290" rIns="68580" bIns="34290" numCol="1" anchor="t" anchorCtr="0" compatLnSpc="1">
            <a:normAutofit fontScale="65000" lnSpcReduction="20000"/>
          </a:bodyPr>
          <a:lstStyle/>
          <a:p>
            <a:pPr fontAlgn="auto">
              <a:lnSpc>
                <a:spcPct val="14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文本框 174"/>
          <p:cNvSpPr txBox="1"/>
          <p:nvPr>
            <p:custDataLst>
              <p:tags r:id="rId10"/>
            </p:custDataLst>
          </p:nvPr>
        </p:nvSpPr>
        <p:spPr>
          <a:xfrm>
            <a:off x="4042292" y="867121"/>
            <a:ext cx="1018111" cy="781050"/>
          </a:xfrm>
          <a:prstGeom prst="rect">
            <a:avLst/>
          </a:prstGeom>
          <a:noFill/>
        </p:spPr>
        <p:txBody>
          <a:bodyPr wrap="square" rtlCol="0" anchor="ctr" anchorCtr="0">
            <a:noAutofit/>
          </a:bodyPr>
          <a:lstStyle/>
          <a:p>
            <a:pPr fontAlgn="auto">
              <a:lnSpc>
                <a:spcPct val="120000"/>
              </a:lnSpc>
            </a:pPr>
            <a:endParaRPr lang="en-US" altLang="zh-CN" sz="2000" b="1" spc="150" dirty="0">
              <a:uFillTx/>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专用账户支付</a:t>
            </a:r>
          </a:p>
        </p:txBody>
      </p:sp>
      <p:sp>
        <p:nvSpPr>
          <p:cNvPr id="144" name="圆角矩形 143"/>
          <p:cNvSpPr/>
          <p:nvPr>
            <p:custDataLst>
              <p:tags r:id="rId11"/>
            </p:custDataLst>
          </p:nvPr>
        </p:nvSpPr>
        <p:spPr>
          <a:xfrm>
            <a:off x="3474720" y="2269480"/>
            <a:ext cx="491490" cy="495300"/>
          </a:xfrm>
          <a:prstGeom prst="roundRect">
            <a:avLst>
              <a:gd name="adj" fmla="val 50000"/>
            </a:avLst>
          </a:prstGeom>
          <a:solidFill>
            <a:srgbClr val="3498DB"/>
          </a:solidFill>
          <a:ln>
            <a:solidFill>
              <a:srgbClr val="3498D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fontAlgn="auto">
              <a:lnSpc>
                <a:spcPct val="12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a:extLst>
              <a:ext uri="{FF2B5EF4-FFF2-40B4-BE49-F238E27FC236}">
                <a16:creationId xmlns:a16="http://schemas.microsoft.com/office/drawing/2014/main" id="{C3E04925-0926-694B-A182-739A910F923F}"/>
              </a:ext>
            </a:extLst>
          </p:cNvPr>
          <p:cNvGrpSpPr/>
          <p:nvPr/>
        </p:nvGrpSpPr>
        <p:grpSpPr>
          <a:xfrm>
            <a:off x="3524351" y="3930326"/>
            <a:ext cx="491490" cy="495300"/>
            <a:chOff x="3500835" y="3653219"/>
            <a:chExt cx="491490" cy="495300"/>
          </a:xfrm>
        </p:grpSpPr>
        <p:sp>
          <p:nvSpPr>
            <p:cNvPr id="140" name="圆角矩形 139"/>
            <p:cNvSpPr/>
            <p:nvPr>
              <p:custDataLst>
                <p:tags r:id="rId23"/>
              </p:custDataLst>
            </p:nvPr>
          </p:nvSpPr>
          <p:spPr>
            <a:xfrm rot="8707077">
              <a:off x="3500835" y="3653219"/>
              <a:ext cx="491490" cy="495300"/>
            </a:xfrm>
            <a:prstGeom prst="roundRect">
              <a:avLst>
                <a:gd name="adj" fmla="val 50000"/>
              </a:avLst>
            </a:prstGeom>
            <a:solidFill>
              <a:srgbClr val="1AA3AA"/>
            </a:solidFill>
            <a:ln>
              <a:solidFill>
                <a:srgbClr val="1AA3AA">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64"/>
            <p:cNvSpPr>
              <a:spLocks noEditPoints="1"/>
            </p:cNvSpPr>
            <p:nvPr>
              <p:custDataLst>
                <p:tags r:id="rId24"/>
              </p:custDataLst>
            </p:nvPr>
          </p:nvSpPr>
          <p:spPr bwMode="auto">
            <a:xfrm rot="10500000">
              <a:off x="3638550" y="3753607"/>
              <a:ext cx="207645" cy="248285"/>
            </a:xfrm>
            <a:custGeom>
              <a:avLst/>
              <a:gdLst>
                <a:gd name="T0" fmla="*/ 34 w 53"/>
                <a:gd name="T1" fmla="*/ 54 h 63"/>
                <a:gd name="T2" fmla="*/ 35 w 53"/>
                <a:gd name="T3" fmla="*/ 56 h 63"/>
                <a:gd name="T4" fmla="*/ 19 w 53"/>
                <a:gd name="T5" fmla="*/ 57 h 63"/>
                <a:gd name="T6" fmla="*/ 18 w 53"/>
                <a:gd name="T7" fmla="*/ 55 h 63"/>
                <a:gd name="T8" fmla="*/ 19 w 53"/>
                <a:gd name="T9" fmla="*/ 54 h 63"/>
                <a:gd name="T10" fmla="*/ 32 w 53"/>
                <a:gd name="T11" fmla="*/ 61 h 63"/>
                <a:gd name="T12" fmla="*/ 23 w 53"/>
                <a:gd name="T13" fmla="*/ 63 h 63"/>
                <a:gd name="T14" fmla="*/ 21 w 53"/>
                <a:gd name="T15" fmla="*/ 59 h 63"/>
                <a:gd name="T16" fmla="*/ 26 w 53"/>
                <a:gd name="T17" fmla="*/ 15 h 63"/>
                <a:gd name="T18" fmla="*/ 33 w 53"/>
                <a:gd name="T19" fmla="*/ 52 h 63"/>
                <a:gd name="T20" fmla="*/ 12 w 53"/>
                <a:gd name="T21" fmla="*/ 29 h 63"/>
                <a:gd name="T22" fmla="*/ 26 w 53"/>
                <a:gd name="T23" fmla="*/ 15 h 63"/>
                <a:gd name="T24" fmla="*/ 29 w 53"/>
                <a:gd name="T25" fmla="*/ 17 h 63"/>
                <a:gd name="T26" fmla="*/ 32 w 53"/>
                <a:gd name="T27" fmla="*/ 19 h 63"/>
                <a:gd name="T28" fmla="*/ 29 w 53"/>
                <a:gd name="T29" fmla="*/ 18 h 63"/>
                <a:gd name="T30" fmla="*/ 20 w 53"/>
                <a:gd name="T31" fmla="*/ 22 h 63"/>
                <a:gd name="T32" fmla="*/ 17 w 53"/>
                <a:gd name="T33" fmla="*/ 29 h 63"/>
                <a:gd name="T34" fmla="*/ 16 w 53"/>
                <a:gd name="T35" fmla="*/ 34 h 63"/>
                <a:gd name="T36" fmla="*/ 15 w 53"/>
                <a:gd name="T37" fmla="*/ 31 h 63"/>
                <a:gd name="T38" fmla="*/ 15 w 53"/>
                <a:gd name="T39" fmla="*/ 25 h 63"/>
                <a:gd name="T40" fmla="*/ 19 w 53"/>
                <a:gd name="T41" fmla="*/ 20 h 63"/>
                <a:gd name="T42" fmla="*/ 26 w 53"/>
                <a:gd name="T43" fmla="*/ 17 h 63"/>
                <a:gd name="T44" fmla="*/ 28 w 53"/>
                <a:gd name="T45" fmla="*/ 17 h 63"/>
                <a:gd name="T46" fmla="*/ 28 w 53"/>
                <a:gd name="T47" fmla="*/ 0 h 63"/>
                <a:gd name="T48" fmla="*/ 27 w 53"/>
                <a:gd name="T49" fmla="*/ 10 h 63"/>
                <a:gd name="T50" fmla="*/ 25 w 53"/>
                <a:gd name="T51" fmla="*/ 0 h 63"/>
                <a:gd name="T52" fmla="*/ 47 w 53"/>
                <a:gd name="T53" fmla="*/ 10 h 63"/>
                <a:gd name="T54" fmla="*/ 38 w 53"/>
                <a:gd name="T55" fmla="*/ 14 h 63"/>
                <a:gd name="T56" fmla="*/ 14 w 53"/>
                <a:gd name="T57" fmla="*/ 42 h 63"/>
                <a:gd name="T58" fmla="*/ 6 w 53"/>
                <a:gd name="T59" fmla="*/ 45 h 63"/>
                <a:gd name="T60" fmla="*/ 14 w 53"/>
                <a:gd name="T61" fmla="*/ 42 h 63"/>
                <a:gd name="T62" fmla="*/ 9 w 53"/>
                <a:gd name="T63" fmla="*/ 7 h 63"/>
                <a:gd name="T64" fmla="*/ 13 w 53"/>
                <a:gd name="T65" fmla="*/ 16 h 63"/>
                <a:gd name="T66" fmla="*/ 9 w 53"/>
                <a:gd name="T67" fmla="*/ 7 h 63"/>
                <a:gd name="T68" fmla="*/ 44 w 53"/>
                <a:gd name="T69" fmla="*/ 47 h 63"/>
                <a:gd name="T70" fmla="*/ 42 w 53"/>
                <a:gd name="T71" fmla="*/ 40 h 63"/>
                <a:gd name="T72" fmla="*/ 39 w 53"/>
                <a:gd name="T73" fmla="*/ 42 h 63"/>
                <a:gd name="T74" fmla="*/ 53 w 53"/>
                <a:gd name="T75" fmla="*/ 29 h 63"/>
                <a:gd name="T76" fmla="*/ 45 w 53"/>
                <a:gd name="T77" fmla="*/ 29 h 63"/>
                <a:gd name="T78" fmla="*/ 53 w 53"/>
                <a:gd name="T79" fmla="*/ 26 h 63"/>
                <a:gd name="T80" fmla="*/ 0 w 53"/>
                <a:gd name="T81" fmla="*/ 29 h 63"/>
                <a:gd name="T82" fmla="*/ 8 w 53"/>
                <a:gd name="T83" fmla="*/ 26 h 63"/>
                <a:gd name="T84" fmla="*/ 8 w 53"/>
                <a:gd name="T8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3">
                  <a:moveTo>
                    <a:pt x="19" y="54"/>
                  </a:moveTo>
                  <a:cubicBezTo>
                    <a:pt x="34" y="54"/>
                    <a:pt x="34" y="54"/>
                    <a:pt x="34" y="54"/>
                  </a:cubicBezTo>
                  <a:cubicBezTo>
                    <a:pt x="34" y="54"/>
                    <a:pt x="35" y="54"/>
                    <a:pt x="35" y="55"/>
                  </a:cubicBezTo>
                  <a:cubicBezTo>
                    <a:pt x="35" y="56"/>
                    <a:pt x="35" y="56"/>
                    <a:pt x="35" y="56"/>
                  </a:cubicBezTo>
                  <a:cubicBezTo>
                    <a:pt x="35" y="57"/>
                    <a:pt x="34" y="57"/>
                    <a:pt x="34" y="57"/>
                  </a:cubicBezTo>
                  <a:cubicBezTo>
                    <a:pt x="19" y="57"/>
                    <a:pt x="19" y="57"/>
                    <a:pt x="19" y="57"/>
                  </a:cubicBezTo>
                  <a:cubicBezTo>
                    <a:pt x="19" y="57"/>
                    <a:pt x="18" y="57"/>
                    <a:pt x="18" y="56"/>
                  </a:cubicBezTo>
                  <a:cubicBezTo>
                    <a:pt x="18" y="55"/>
                    <a:pt x="18" y="55"/>
                    <a:pt x="18" y="55"/>
                  </a:cubicBezTo>
                  <a:cubicBezTo>
                    <a:pt x="18" y="54"/>
                    <a:pt x="19" y="54"/>
                    <a:pt x="19" y="54"/>
                  </a:cubicBezTo>
                  <a:cubicBezTo>
                    <a:pt x="19" y="54"/>
                    <a:pt x="19" y="54"/>
                    <a:pt x="19" y="54"/>
                  </a:cubicBezTo>
                  <a:close/>
                  <a:moveTo>
                    <a:pt x="32" y="59"/>
                  </a:moveTo>
                  <a:cubicBezTo>
                    <a:pt x="32" y="61"/>
                    <a:pt x="32" y="61"/>
                    <a:pt x="32" y="61"/>
                  </a:cubicBezTo>
                  <a:cubicBezTo>
                    <a:pt x="32" y="62"/>
                    <a:pt x="31" y="63"/>
                    <a:pt x="30" y="63"/>
                  </a:cubicBezTo>
                  <a:cubicBezTo>
                    <a:pt x="23" y="63"/>
                    <a:pt x="23" y="63"/>
                    <a:pt x="23" y="63"/>
                  </a:cubicBezTo>
                  <a:cubicBezTo>
                    <a:pt x="22" y="63"/>
                    <a:pt x="21" y="62"/>
                    <a:pt x="21" y="61"/>
                  </a:cubicBezTo>
                  <a:cubicBezTo>
                    <a:pt x="21" y="59"/>
                    <a:pt x="21" y="59"/>
                    <a:pt x="21" y="59"/>
                  </a:cubicBezTo>
                  <a:cubicBezTo>
                    <a:pt x="32" y="59"/>
                    <a:pt x="32" y="59"/>
                    <a:pt x="32" y="59"/>
                  </a:cubicBezTo>
                  <a:close/>
                  <a:moveTo>
                    <a:pt x="26" y="15"/>
                  </a:moveTo>
                  <a:cubicBezTo>
                    <a:pt x="34" y="15"/>
                    <a:pt x="40" y="21"/>
                    <a:pt x="40" y="29"/>
                  </a:cubicBezTo>
                  <a:cubicBezTo>
                    <a:pt x="40" y="37"/>
                    <a:pt x="33" y="39"/>
                    <a:pt x="33" y="52"/>
                  </a:cubicBezTo>
                  <a:cubicBezTo>
                    <a:pt x="20" y="52"/>
                    <a:pt x="20" y="52"/>
                    <a:pt x="20" y="52"/>
                  </a:cubicBezTo>
                  <a:cubicBezTo>
                    <a:pt x="20" y="39"/>
                    <a:pt x="12" y="37"/>
                    <a:pt x="12" y="29"/>
                  </a:cubicBezTo>
                  <a:cubicBezTo>
                    <a:pt x="12" y="21"/>
                    <a:pt x="19" y="15"/>
                    <a:pt x="26" y="15"/>
                  </a:cubicBezTo>
                  <a:cubicBezTo>
                    <a:pt x="26" y="15"/>
                    <a:pt x="26" y="15"/>
                    <a:pt x="26" y="15"/>
                  </a:cubicBezTo>
                  <a:close/>
                  <a:moveTo>
                    <a:pt x="28" y="17"/>
                  </a:moveTo>
                  <a:cubicBezTo>
                    <a:pt x="29" y="17"/>
                    <a:pt x="29" y="17"/>
                    <a:pt x="29" y="17"/>
                  </a:cubicBezTo>
                  <a:cubicBezTo>
                    <a:pt x="31" y="18"/>
                    <a:pt x="32" y="19"/>
                    <a:pt x="34" y="20"/>
                  </a:cubicBezTo>
                  <a:cubicBezTo>
                    <a:pt x="33" y="19"/>
                    <a:pt x="33" y="19"/>
                    <a:pt x="32" y="19"/>
                  </a:cubicBezTo>
                  <a:cubicBezTo>
                    <a:pt x="31" y="19"/>
                    <a:pt x="31" y="19"/>
                    <a:pt x="31" y="19"/>
                  </a:cubicBezTo>
                  <a:cubicBezTo>
                    <a:pt x="30" y="19"/>
                    <a:pt x="30" y="19"/>
                    <a:pt x="29" y="18"/>
                  </a:cubicBezTo>
                  <a:cubicBezTo>
                    <a:pt x="28" y="19"/>
                    <a:pt x="27" y="19"/>
                    <a:pt x="26" y="19"/>
                  </a:cubicBezTo>
                  <a:cubicBezTo>
                    <a:pt x="24" y="20"/>
                    <a:pt x="22" y="21"/>
                    <a:pt x="20" y="22"/>
                  </a:cubicBezTo>
                  <a:cubicBezTo>
                    <a:pt x="19" y="23"/>
                    <a:pt x="19" y="23"/>
                    <a:pt x="19" y="23"/>
                  </a:cubicBezTo>
                  <a:cubicBezTo>
                    <a:pt x="18" y="25"/>
                    <a:pt x="17" y="27"/>
                    <a:pt x="17" y="29"/>
                  </a:cubicBezTo>
                  <a:cubicBezTo>
                    <a:pt x="16" y="30"/>
                    <a:pt x="16" y="30"/>
                    <a:pt x="16" y="30"/>
                  </a:cubicBezTo>
                  <a:cubicBezTo>
                    <a:pt x="16" y="31"/>
                    <a:pt x="16" y="33"/>
                    <a:pt x="16" y="34"/>
                  </a:cubicBezTo>
                  <a:cubicBezTo>
                    <a:pt x="16" y="33"/>
                    <a:pt x="16" y="33"/>
                    <a:pt x="15" y="32"/>
                  </a:cubicBezTo>
                  <a:cubicBezTo>
                    <a:pt x="15" y="31"/>
                    <a:pt x="15" y="31"/>
                    <a:pt x="15" y="31"/>
                  </a:cubicBezTo>
                  <a:cubicBezTo>
                    <a:pt x="15" y="29"/>
                    <a:pt x="15" y="28"/>
                    <a:pt x="15" y="26"/>
                  </a:cubicBezTo>
                  <a:cubicBezTo>
                    <a:pt x="15" y="25"/>
                    <a:pt x="15" y="25"/>
                    <a:pt x="15" y="25"/>
                  </a:cubicBezTo>
                  <a:cubicBezTo>
                    <a:pt x="16" y="24"/>
                    <a:pt x="17" y="22"/>
                    <a:pt x="18" y="21"/>
                  </a:cubicBezTo>
                  <a:cubicBezTo>
                    <a:pt x="19" y="20"/>
                    <a:pt x="19" y="20"/>
                    <a:pt x="19" y="20"/>
                  </a:cubicBezTo>
                  <a:cubicBezTo>
                    <a:pt x="20" y="19"/>
                    <a:pt x="22" y="18"/>
                    <a:pt x="24" y="17"/>
                  </a:cubicBezTo>
                  <a:cubicBezTo>
                    <a:pt x="25" y="17"/>
                    <a:pt x="25" y="17"/>
                    <a:pt x="26" y="17"/>
                  </a:cubicBezTo>
                  <a:cubicBezTo>
                    <a:pt x="27" y="17"/>
                    <a:pt x="28" y="17"/>
                    <a:pt x="28" y="17"/>
                  </a:cubicBezTo>
                  <a:cubicBezTo>
                    <a:pt x="28" y="17"/>
                    <a:pt x="28" y="17"/>
                    <a:pt x="28" y="17"/>
                  </a:cubicBezTo>
                  <a:close/>
                  <a:moveTo>
                    <a:pt x="25" y="0"/>
                  </a:moveTo>
                  <a:cubicBezTo>
                    <a:pt x="28" y="0"/>
                    <a:pt x="28" y="0"/>
                    <a:pt x="28" y="0"/>
                  </a:cubicBezTo>
                  <a:cubicBezTo>
                    <a:pt x="28" y="10"/>
                    <a:pt x="28" y="10"/>
                    <a:pt x="28" y="10"/>
                  </a:cubicBezTo>
                  <a:cubicBezTo>
                    <a:pt x="28" y="10"/>
                    <a:pt x="27" y="10"/>
                    <a:pt x="27" y="10"/>
                  </a:cubicBezTo>
                  <a:cubicBezTo>
                    <a:pt x="26" y="10"/>
                    <a:pt x="25" y="10"/>
                    <a:pt x="25" y="10"/>
                  </a:cubicBezTo>
                  <a:cubicBezTo>
                    <a:pt x="25" y="0"/>
                    <a:pt x="25" y="0"/>
                    <a:pt x="25" y="0"/>
                  </a:cubicBezTo>
                  <a:close/>
                  <a:moveTo>
                    <a:pt x="44" y="7"/>
                  </a:moveTo>
                  <a:cubicBezTo>
                    <a:pt x="47" y="10"/>
                    <a:pt x="47" y="10"/>
                    <a:pt x="47" y="10"/>
                  </a:cubicBezTo>
                  <a:cubicBezTo>
                    <a:pt x="40" y="16"/>
                    <a:pt x="40" y="16"/>
                    <a:pt x="40" y="16"/>
                  </a:cubicBezTo>
                  <a:cubicBezTo>
                    <a:pt x="40" y="15"/>
                    <a:pt x="39" y="14"/>
                    <a:pt x="38" y="14"/>
                  </a:cubicBezTo>
                  <a:cubicBezTo>
                    <a:pt x="44" y="7"/>
                    <a:pt x="44" y="7"/>
                    <a:pt x="44" y="7"/>
                  </a:cubicBezTo>
                  <a:close/>
                  <a:moveTo>
                    <a:pt x="14" y="42"/>
                  </a:moveTo>
                  <a:cubicBezTo>
                    <a:pt x="9" y="47"/>
                    <a:pt x="9" y="47"/>
                    <a:pt x="9" y="47"/>
                  </a:cubicBezTo>
                  <a:cubicBezTo>
                    <a:pt x="6" y="45"/>
                    <a:pt x="6" y="45"/>
                    <a:pt x="6" y="45"/>
                  </a:cubicBezTo>
                  <a:cubicBezTo>
                    <a:pt x="11" y="40"/>
                    <a:pt x="11" y="40"/>
                    <a:pt x="11" y="40"/>
                  </a:cubicBezTo>
                  <a:cubicBezTo>
                    <a:pt x="12" y="41"/>
                    <a:pt x="13" y="42"/>
                    <a:pt x="14" y="42"/>
                  </a:cubicBezTo>
                  <a:cubicBezTo>
                    <a:pt x="14" y="42"/>
                    <a:pt x="14" y="42"/>
                    <a:pt x="14" y="42"/>
                  </a:cubicBezTo>
                  <a:close/>
                  <a:moveTo>
                    <a:pt x="9" y="7"/>
                  </a:moveTo>
                  <a:cubicBezTo>
                    <a:pt x="6" y="10"/>
                    <a:pt x="6" y="10"/>
                    <a:pt x="6" y="10"/>
                  </a:cubicBezTo>
                  <a:cubicBezTo>
                    <a:pt x="13" y="16"/>
                    <a:pt x="13" y="16"/>
                    <a:pt x="13" y="16"/>
                  </a:cubicBezTo>
                  <a:cubicBezTo>
                    <a:pt x="14" y="15"/>
                    <a:pt x="14" y="14"/>
                    <a:pt x="15" y="14"/>
                  </a:cubicBezTo>
                  <a:cubicBezTo>
                    <a:pt x="9" y="7"/>
                    <a:pt x="9" y="7"/>
                    <a:pt x="9" y="7"/>
                  </a:cubicBezTo>
                  <a:close/>
                  <a:moveTo>
                    <a:pt x="39" y="42"/>
                  </a:moveTo>
                  <a:cubicBezTo>
                    <a:pt x="44" y="47"/>
                    <a:pt x="44" y="47"/>
                    <a:pt x="44" y="47"/>
                  </a:cubicBezTo>
                  <a:cubicBezTo>
                    <a:pt x="47" y="45"/>
                    <a:pt x="47" y="45"/>
                    <a:pt x="47" y="45"/>
                  </a:cubicBezTo>
                  <a:cubicBezTo>
                    <a:pt x="42" y="40"/>
                    <a:pt x="42" y="40"/>
                    <a:pt x="42" y="40"/>
                  </a:cubicBezTo>
                  <a:cubicBezTo>
                    <a:pt x="41" y="41"/>
                    <a:pt x="40" y="42"/>
                    <a:pt x="39" y="42"/>
                  </a:cubicBezTo>
                  <a:cubicBezTo>
                    <a:pt x="39" y="42"/>
                    <a:pt x="39" y="42"/>
                    <a:pt x="39" y="42"/>
                  </a:cubicBezTo>
                  <a:close/>
                  <a:moveTo>
                    <a:pt x="53" y="26"/>
                  </a:moveTo>
                  <a:cubicBezTo>
                    <a:pt x="53" y="29"/>
                    <a:pt x="53" y="29"/>
                    <a:pt x="53" y="29"/>
                  </a:cubicBezTo>
                  <a:cubicBezTo>
                    <a:pt x="45" y="29"/>
                    <a:pt x="45" y="29"/>
                    <a:pt x="45" y="29"/>
                  </a:cubicBezTo>
                  <a:cubicBezTo>
                    <a:pt x="45" y="29"/>
                    <a:pt x="45" y="29"/>
                    <a:pt x="45" y="29"/>
                  </a:cubicBezTo>
                  <a:cubicBezTo>
                    <a:pt x="45" y="28"/>
                    <a:pt x="45" y="27"/>
                    <a:pt x="45" y="26"/>
                  </a:cubicBezTo>
                  <a:cubicBezTo>
                    <a:pt x="53" y="26"/>
                    <a:pt x="53" y="26"/>
                    <a:pt x="53" y="26"/>
                  </a:cubicBezTo>
                  <a:close/>
                  <a:moveTo>
                    <a:pt x="8" y="29"/>
                  </a:moveTo>
                  <a:cubicBezTo>
                    <a:pt x="0" y="29"/>
                    <a:pt x="0" y="29"/>
                    <a:pt x="0" y="29"/>
                  </a:cubicBezTo>
                  <a:cubicBezTo>
                    <a:pt x="0" y="26"/>
                    <a:pt x="0" y="26"/>
                    <a:pt x="0" y="26"/>
                  </a:cubicBezTo>
                  <a:cubicBezTo>
                    <a:pt x="8" y="26"/>
                    <a:pt x="8" y="26"/>
                    <a:pt x="8" y="26"/>
                  </a:cubicBezTo>
                  <a:cubicBezTo>
                    <a:pt x="8" y="27"/>
                    <a:pt x="8" y="28"/>
                    <a:pt x="8" y="29"/>
                  </a:cubicBezTo>
                  <a:cubicBezTo>
                    <a:pt x="8" y="29"/>
                    <a:pt x="8" y="29"/>
                    <a:pt x="8" y="29"/>
                  </a:cubicBezTo>
                  <a:cubicBezTo>
                    <a:pt x="8" y="29"/>
                    <a:pt x="8" y="29"/>
                    <a:pt x="8" y="29"/>
                  </a:cubicBezTo>
                  <a:close/>
                </a:path>
              </a:pathLst>
            </a:custGeom>
            <a:solidFill>
              <a:sysClr val="window" lastClr="FFFFFF"/>
            </a:solidFill>
            <a:ln>
              <a:noFill/>
            </a:ln>
          </p:spPr>
          <p:txBody>
            <a:bodyPr vert="horz" wrap="square" lIns="68580" tIns="34290" rIns="68580" bIns="34290" numCol="1" anchor="t" anchorCtr="0" compatLnSpc="1">
              <a:normAutofit fontScale="82500" lnSpcReduction="20000"/>
            </a:bodyPr>
            <a:lstStyle/>
            <a:p>
              <a:pPr fontAlgn="auto">
                <a:lnSpc>
                  <a:spcPct val="13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7" name="文本框 176"/>
          <p:cNvSpPr txBox="1"/>
          <p:nvPr>
            <p:custDataLst>
              <p:tags r:id="rId12"/>
            </p:custDataLst>
          </p:nvPr>
        </p:nvSpPr>
        <p:spPr>
          <a:xfrm>
            <a:off x="4109518" y="6050747"/>
            <a:ext cx="1037192" cy="422275"/>
          </a:xfrm>
          <a:prstGeom prst="rect">
            <a:avLst/>
          </a:prstGeom>
          <a:noFill/>
        </p:spPr>
        <p:txBody>
          <a:bodyPr wrap="square" rtlCol="0" anchor="ctr" anchorCtr="0">
            <a:noAutofit/>
          </a:bodyPr>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工资卡管理</a:t>
            </a:r>
          </a:p>
        </p:txBody>
      </p:sp>
      <p:sp>
        <p:nvSpPr>
          <p:cNvPr id="178" name="文本框 177"/>
          <p:cNvSpPr txBox="1"/>
          <p:nvPr>
            <p:custDataLst>
              <p:tags r:id="rId13"/>
            </p:custDataLst>
          </p:nvPr>
        </p:nvSpPr>
        <p:spPr>
          <a:xfrm>
            <a:off x="3915671" y="2078197"/>
            <a:ext cx="1264403" cy="600761"/>
          </a:xfrm>
          <a:prstGeom prst="rect">
            <a:avLst/>
          </a:prstGeom>
          <a:noFill/>
        </p:spPr>
        <p:txBody>
          <a:bodyPr wrap="square" rtlCol="0" anchor="ctr" anchorCtr="0">
            <a:noAutofit/>
          </a:bodyPr>
          <a:lstStyle/>
          <a:p>
            <a:pPr algn="ctr" fontAlgn="auto">
              <a:lnSpc>
                <a:spcPct val="120000"/>
              </a:lnSpc>
            </a:pPr>
            <a:endParaRPr lang="en-US" altLang="zh-CN" sz="2000" b="1" spc="150" dirty="0">
              <a:latin typeface="Arial" panose="020B0604020202020204" pitchFamily="34" charset="0"/>
              <a:ea typeface="微软雅黑" panose="020B0503020204020204" pitchFamily="34" charset="-122"/>
              <a:sym typeface="Arial" panose="020B0604020202020204" pitchFamily="34" charset="0"/>
            </a:endParaRPr>
          </a:p>
          <a:p>
            <a:pPr algn="ctr" fontAlgn="auto">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银行</a:t>
            </a: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代发资料</a:t>
            </a:r>
          </a:p>
        </p:txBody>
      </p:sp>
      <p:cxnSp>
        <p:nvCxnSpPr>
          <p:cNvPr id="3" name="直接连接符 2"/>
          <p:cNvCxnSpPr>
            <a:cxnSpLocks/>
          </p:cNvCxnSpPr>
          <p:nvPr>
            <p:custDataLst>
              <p:tags r:id="rId14"/>
            </p:custDataLst>
          </p:nvPr>
        </p:nvCxnSpPr>
        <p:spPr>
          <a:xfrm flipH="1">
            <a:off x="2863757" y="1477085"/>
            <a:ext cx="45179" cy="4755681"/>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4" name="直接连接符 3"/>
          <p:cNvCxnSpPr>
            <a:stCxn id="136" idx="1"/>
          </p:cNvCxnSpPr>
          <p:nvPr>
            <p:custDataLst>
              <p:tags r:id="rId15"/>
            </p:custDataLst>
          </p:nvPr>
        </p:nvCxnSpPr>
        <p:spPr>
          <a:xfrm flipH="1">
            <a:off x="2922125" y="1352350"/>
            <a:ext cx="56578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cxnSp>
        <p:nvCxnSpPr>
          <p:cNvPr id="5" name="直接连接符 4"/>
          <p:cNvCxnSpPr/>
          <p:nvPr>
            <p:custDataLst>
              <p:tags r:id="rId16"/>
            </p:custDataLst>
          </p:nvPr>
        </p:nvCxnSpPr>
        <p:spPr>
          <a:xfrm flipH="1">
            <a:off x="2908935" y="2517130"/>
            <a:ext cx="56578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grpSp>
        <p:nvGrpSpPr>
          <p:cNvPr id="10" name="组合 9">
            <a:extLst>
              <a:ext uri="{FF2B5EF4-FFF2-40B4-BE49-F238E27FC236}">
                <a16:creationId xmlns:a16="http://schemas.microsoft.com/office/drawing/2014/main" id="{4B9CCF38-1837-284C-9920-642C2CE763F8}"/>
              </a:ext>
            </a:extLst>
          </p:cNvPr>
          <p:cNvGrpSpPr/>
          <p:nvPr/>
        </p:nvGrpSpPr>
        <p:grpSpPr>
          <a:xfrm>
            <a:off x="2884887" y="6017966"/>
            <a:ext cx="1117889" cy="495300"/>
            <a:chOff x="2887892" y="5669829"/>
            <a:chExt cx="1117889" cy="495300"/>
          </a:xfrm>
        </p:grpSpPr>
        <p:sp>
          <p:nvSpPr>
            <p:cNvPr id="148" name="圆角矩形 147"/>
            <p:cNvSpPr/>
            <p:nvPr>
              <p:custDataLst>
                <p:tags r:id="rId20"/>
              </p:custDataLst>
            </p:nvPr>
          </p:nvSpPr>
          <p:spPr>
            <a:xfrm>
              <a:off x="3514291" y="5669829"/>
              <a:ext cx="491490" cy="495300"/>
            </a:xfrm>
            <a:prstGeom prst="roundRect">
              <a:avLst>
                <a:gd name="adj" fmla="val 50000"/>
              </a:avLst>
            </a:prstGeom>
            <a:solidFill>
              <a:srgbClr val="69A35B"/>
            </a:solidFill>
            <a:ln>
              <a:solidFill>
                <a:srgbClr val="69A35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60"/>
            <p:cNvSpPr>
              <a:spLocks noEditPoints="1"/>
            </p:cNvSpPr>
            <p:nvPr>
              <p:custDataLst>
                <p:tags r:id="rId21"/>
              </p:custDataLst>
            </p:nvPr>
          </p:nvSpPr>
          <p:spPr bwMode="auto">
            <a:xfrm>
              <a:off x="3650399" y="5833103"/>
              <a:ext cx="239395" cy="161290"/>
            </a:xfrm>
            <a:custGeom>
              <a:avLst/>
              <a:gdLst>
                <a:gd name="T0" fmla="*/ 56 w 61"/>
                <a:gd name="T1" fmla="*/ 3 h 41"/>
                <a:gd name="T2" fmla="*/ 55 w 61"/>
                <a:gd name="T3" fmla="*/ 0 h 41"/>
                <a:gd name="T4" fmla="*/ 47 w 61"/>
                <a:gd name="T5" fmla="*/ 1 h 41"/>
                <a:gd name="T6" fmla="*/ 10 w 61"/>
                <a:gd name="T7" fmla="*/ 3 h 41"/>
                <a:gd name="T8" fmla="*/ 9 w 61"/>
                <a:gd name="T9" fmla="*/ 0 h 41"/>
                <a:gd name="T10" fmla="*/ 6 w 61"/>
                <a:gd name="T11" fmla="*/ 1 h 41"/>
                <a:gd name="T12" fmla="*/ 2 w 61"/>
                <a:gd name="T13" fmla="*/ 3 h 41"/>
                <a:gd name="T14" fmla="*/ 0 w 61"/>
                <a:gd name="T15" fmla="*/ 40 h 41"/>
                <a:gd name="T16" fmla="*/ 59 w 61"/>
                <a:gd name="T17" fmla="*/ 41 h 41"/>
                <a:gd name="T18" fmla="*/ 61 w 61"/>
                <a:gd name="T19" fmla="*/ 4 h 41"/>
                <a:gd name="T20" fmla="*/ 59 w 61"/>
                <a:gd name="T21" fmla="*/ 3 h 41"/>
                <a:gd name="T22" fmla="*/ 5 w 61"/>
                <a:gd name="T23" fmla="*/ 8 h 41"/>
                <a:gd name="T24" fmla="*/ 10 w 61"/>
                <a:gd name="T25" fmla="*/ 8 h 41"/>
                <a:gd name="T26" fmla="*/ 8 w 61"/>
                <a:gd name="T27" fmla="*/ 5 h 41"/>
                <a:gd name="T28" fmla="*/ 48 w 61"/>
                <a:gd name="T29" fmla="*/ 6 h 41"/>
                <a:gd name="T30" fmla="*/ 47 w 61"/>
                <a:gd name="T31" fmla="*/ 8 h 41"/>
                <a:gd name="T32" fmla="*/ 55 w 61"/>
                <a:gd name="T33" fmla="*/ 9 h 41"/>
                <a:gd name="T34" fmla="*/ 56 w 61"/>
                <a:gd name="T35" fmla="*/ 7 h 41"/>
                <a:gd name="T36" fmla="*/ 55 w 61"/>
                <a:gd name="T37" fmla="*/ 6 h 41"/>
                <a:gd name="T38" fmla="*/ 48 w 61"/>
                <a:gd name="T39" fmla="*/ 22 h 41"/>
                <a:gd name="T40" fmla="*/ 14 w 61"/>
                <a:gd name="T41" fmla="*/ 22 h 41"/>
                <a:gd name="T42" fmla="*/ 31 w 61"/>
                <a:gd name="T43" fmla="*/ 5 h 41"/>
                <a:gd name="T44" fmla="*/ 44 w 61"/>
                <a:gd name="T45" fmla="*/ 22 h 41"/>
                <a:gd name="T46" fmla="*/ 17 w 61"/>
                <a:gd name="T47" fmla="*/ 22 h 41"/>
                <a:gd name="T48" fmla="*/ 31 w 61"/>
                <a:gd name="T49" fmla="*/ 8 h 41"/>
                <a:gd name="T50" fmla="*/ 40 w 61"/>
                <a:gd name="T51" fmla="*/ 22 h 41"/>
                <a:gd name="T52" fmla="*/ 21 w 61"/>
                <a:gd name="T53" fmla="*/ 22 h 41"/>
                <a:gd name="T54" fmla="*/ 31 w 61"/>
                <a:gd name="T55" fmla="*/ 12 h 41"/>
                <a:gd name="T56" fmla="*/ 36 w 61"/>
                <a:gd name="T57" fmla="*/ 17 h 41"/>
                <a:gd name="T58" fmla="*/ 24 w 61"/>
                <a:gd name="T59" fmla="*/ 24 h 41"/>
                <a:gd name="T60" fmla="*/ 23 w 61"/>
                <a:gd name="T61" fmla="*/ 22 h 41"/>
                <a:gd name="T62" fmla="*/ 31 w 6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1">
                  <a:moveTo>
                    <a:pt x="59" y="3"/>
                  </a:moveTo>
                  <a:cubicBezTo>
                    <a:pt x="56" y="3"/>
                    <a:pt x="56" y="3"/>
                    <a:pt x="56" y="3"/>
                  </a:cubicBezTo>
                  <a:cubicBezTo>
                    <a:pt x="56" y="1"/>
                    <a:pt x="56" y="1"/>
                    <a:pt x="56" y="1"/>
                  </a:cubicBezTo>
                  <a:cubicBezTo>
                    <a:pt x="56" y="1"/>
                    <a:pt x="55" y="0"/>
                    <a:pt x="55" y="0"/>
                  </a:cubicBezTo>
                  <a:cubicBezTo>
                    <a:pt x="48" y="0"/>
                    <a:pt x="48" y="0"/>
                    <a:pt x="48" y="0"/>
                  </a:cubicBezTo>
                  <a:cubicBezTo>
                    <a:pt x="47" y="0"/>
                    <a:pt x="47" y="1"/>
                    <a:pt x="47" y="1"/>
                  </a:cubicBezTo>
                  <a:cubicBezTo>
                    <a:pt x="47" y="3"/>
                    <a:pt x="47" y="3"/>
                    <a:pt x="47" y="3"/>
                  </a:cubicBezTo>
                  <a:cubicBezTo>
                    <a:pt x="10" y="3"/>
                    <a:pt x="10" y="3"/>
                    <a:pt x="10" y="3"/>
                  </a:cubicBezTo>
                  <a:cubicBezTo>
                    <a:pt x="10" y="1"/>
                    <a:pt x="10" y="1"/>
                    <a:pt x="10" y="1"/>
                  </a:cubicBezTo>
                  <a:cubicBezTo>
                    <a:pt x="10" y="1"/>
                    <a:pt x="10" y="0"/>
                    <a:pt x="9" y="0"/>
                  </a:cubicBezTo>
                  <a:cubicBezTo>
                    <a:pt x="7" y="0"/>
                    <a:pt x="7" y="0"/>
                    <a:pt x="7" y="0"/>
                  </a:cubicBezTo>
                  <a:cubicBezTo>
                    <a:pt x="6" y="0"/>
                    <a:pt x="6" y="1"/>
                    <a:pt x="6" y="1"/>
                  </a:cubicBezTo>
                  <a:cubicBezTo>
                    <a:pt x="6" y="3"/>
                    <a:pt x="6" y="3"/>
                    <a:pt x="6" y="3"/>
                  </a:cubicBezTo>
                  <a:cubicBezTo>
                    <a:pt x="2" y="3"/>
                    <a:pt x="2" y="3"/>
                    <a:pt x="2" y="3"/>
                  </a:cubicBezTo>
                  <a:cubicBezTo>
                    <a:pt x="1" y="3"/>
                    <a:pt x="0" y="3"/>
                    <a:pt x="0" y="4"/>
                  </a:cubicBezTo>
                  <a:cubicBezTo>
                    <a:pt x="0" y="40"/>
                    <a:pt x="0" y="40"/>
                    <a:pt x="0" y="40"/>
                  </a:cubicBezTo>
                  <a:cubicBezTo>
                    <a:pt x="0" y="41"/>
                    <a:pt x="1" y="41"/>
                    <a:pt x="2" y="41"/>
                  </a:cubicBezTo>
                  <a:cubicBezTo>
                    <a:pt x="59" y="41"/>
                    <a:pt x="59" y="41"/>
                    <a:pt x="59" y="41"/>
                  </a:cubicBezTo>
                  <a:cubicBezTo>
                    <a:pt x="60" y="41"/>
                    <a:pt x="61" y="41"/>
                    <a:pt x="61" y="40"/>
                  </a:cubicBezTo>
                  <a:cubicBezTo>
                    <a:pt x="61" y="4"/>
                    <a:pt x="61" y="4"/>
                    <a:pt x="61" y="4"/>
                  </a:cubicBezTo>
                  <a:cubicBezTo>
                    <a:pt x="61" y="3"/>
                    <a:pt x="60" y="3"/>
                    <a:pt x="59" y="3"/>
                  </a:cubicBezTo>
                  <a:cubicBezTo>
                    <a:pt x="59" y="3"/>
                    <a:pt x="59" y="3"/>
                    <a:pt x="59" y="3"/>
                  </a:cubicBezTo>
                  <a:close/>
                  <a:moveTo>
                    <a:pt x="8" y="5"/>
                  </a:moveTo>
                  <a:cubicBezTo>
                    <a:pt x="6" y="5"/>
                    <a:pt x="5" y="6"/>
                    <a:pt x="5" y="8"/>
                  </a:cubicBezTo>
                  <a:cubicBezTo>
                    <a:pt x="5" y="9"/>
                    <a:pt x="6" y="10"/>
                    <a:pt x="8" y="10"/>
                  </a:cubicBezTo>
                  <a:cubicBezTo>
                    <a:pt x="9" y="10"/>
                    <a:pt x="10" y="9"/>
                    <a:pt x="10" y="8"/>
                  </a:cubicBezTo>
                  <a:cubicBezTo>
                    <a:pt x="10" y="6"/>
                    <a:pt x="9" y="5"/>
                    <a:pt x="8" y="5"/>
                  </a:cubicBezTo>
                  <a:cubicBezTo>
                    <a:pt x="8" y="5"/>
                    <a:pt x="8" y="5"/>
                    <a:pt x="8" y="5"/>
                  </a:cubicBezTo>
                  <a:close/>
                  <a:moveTo>
                    <a:pt x="55" y="6"/>
                  </a:moveTo>
                  <a:cubicBezTo>
                    <a:pt x="48" y="6"/>
                    <a:pt x="48" y="6"/>
                    <a:pt x="48" y="6"/>
                  </a:cubicBezTo>
                  <a:cubicBezTo>
                    <a:pt x="47" y="6"/>
                    <a:pt x="47" y="7"/>
                    <a:pt x="47" y="7"/>
                  </a:cubicBezTo>
                  <a:cubicBezTo>
                    <a:pt x="47" y="8"/>
                    <a:pt x="47" y="8"/>
                    <a:pt x="47" y="8"/>
                  </a:cubicBezTo>
                  <a:cubicBezTo>
                    <a:pt x="47" y="9"/>
                    <a:pt x="47" y="9"/>
                    <a:pt x="48" y="9"/>
                  </a:cubicBezTo>
                  <a:cubicBezTo>
                    <a:pt x="55" y="9"/>
                    <a:pt x="55" y="9"/>
                    <a:pt x="55" y="9"/>
                  </a:cubicBezTo>
                  <a:cubicBezTo>
                    <a:pt x="55" y="9"/>
                    <a:pt x="56" y="9"/>
                    <a:pt x="56" y="8"/>
                  </a:cubicBezTo>
                  <a:cubicBezTo>
                    <a:pt x="56" y="7"/>
                    <a:pt x="56" y="7"/>
                    <a:pt x="56" y="7"/>
                  </a:cubicBezTo>
                  <a:cubicBezTo>
                    <a:pt x="56" y="7"/>
                    <a:pt x="55" y="6"/>
                    <a:pt x="55" y="6"/>
                  </a:cubicBezTo>
                  <a:cubicBezTo>
                    <a:pt x="55" y="6"/>
                    <a:pt x="55" y="6"/>
                    <a:pt x="55" y="6"/>
                  </a:cubicBezTo>
                  <a:close/>
                  <a:moveTo>
                    <a:pt x="31" y="5"/>
                  </a:moveTo>
                  <a:cubicBezTo>
                    <a:pt x="40" y="5"/>
                    <a:pt x="48" y="13"/>
                    <a:pt x="48" y="22"/>
                  </a:cubicBezTo>
                  <a:cubicBezTo>
                    <a:pt x="48" y="31"/>
                    <a:pt x="40" y="39"/>
                    <a:pt x="31" y="39"/>
                  </a:cubicBezTo>
                  <a:cubicBezTo>
                    <a:pt x="21" y="39"/>
                    <a:pt x="14" y="31"/>
                    <a:pt x="14" y="22"/>
                  </a:cubicBezTo>
                  <a:cubicBezTo>
                    <a:pt x="14" y="13"/>
                    <a:pt x="21" y="5"/>
                    <a:pt x="31" y="5"/>
                  </a:cubicBezTo>
                  <a:cubicBezTo>
                    <a:pt x="31" y="5"/>
                    <a:pt x="31" y="5"/>
                    <a:pt x="31" y="5"/>
                  </a:cubicBezTo>
                  <a:close/>
                  <a:moveTo>
                    <a:pt x="31" y="8"/>
                  </a:moveTo>
                  <a:cubicBezTo>
                    <a:pt x="38" y="8"/>
                    <a:pt x="44" y="14"/>
                    <a:pt x="44" y="22"/>
                  </a:cubicBezTo>
                  <a:cubicBezTo>
                    <a:pt x="44" y="30"/>
                    <a:pt x="38" y="36"/>
                    <a:pt x="31" y="36"/>
                  </a:cubicBezTo>
                  <a:cubicBezTo>
                    <a:pt x="23" y="36"/>
                    <a:pt x="17" y="30"/>
                    <a:pt x="17" y="22"/>
                  </a:cubicBezTo>
                  <a:cubicBezTo>
                    <a:pt x="17" y="14"/>
                    <a:pt x="23" y="8"/>
                    <a:pt x="31" y="8"/>
                  </a:cubicBezTo>
                  <a:cubicBezTo>
                    <a:pt x="31" y="8"/>
                    <a:pt x="31" y="8"/>
                    <a:pt x="31" y="8"/>
                  </a:cubicBezTo>
                  <a:close/>
                  <a:moveTo>
                    <a:pt x="31" y="12"/>
                  </a:moveTo>
                  <a:cubicBezTo>
                    <a:pt x="36" y="12"/>
                    <a:pt x="40" y="17"/>
                    <a:pt x="40" y="22"/>
                  </a:cubicBezTo>
                  <a:cubicBezTo>
                    <a:pt x="40" y="27"/>
                    <a:pt x="36" y="32"/>
                    <a:pt x="31" y="32"/>
                  </a:cubicBezTo>
                  <a:cubicBezTo>
                    <a:pt x="25" y="32"/>
                    <a:pt x="21" y="27"/>
                    <a:pt x="21" y="22"/>
                  </a:cubicBezTo>
                  <a:cubicBezTo>
                    <a:pt x="21" y="17"/>
                    <a:pt x="25" y="12"/>
                    <a:pt x="31" y="12"/>
                  </a:cubicBezTo>
                  <a:cubicBezTo>
                    <a:pt x="31" y="12"/>
                    <a:pt x="31" y="12"/>
                    <a:pt x="31" y="12"/>
                  </a:cubicBezTo>
                  <a:close/>
                  <a:moveTo>
                    <a:pt x="31" y="15"/>
                  </a:moveTo>
                  <a:cubicBezTo>
                    <a:pt x="33" y="15"/>
                    <a:pt x="35" y="16"/>
                    <a:pt x="36" y="17"/>
                  </a:cubicBezTo>
                  <a:cubicBezTo>
                    <a:pt x="35" y="17"/>
                    <a:pt x="34" y="16"/>
                    <a:pt x="32" y="16"/>
                  </a:cubicBezTo>
                  <a:cubicBezTo>
                    <a:pt x="28" y="16"/>
                    <a:pt x="24" y="19"/>
                    <a:pt x="24" y="24"/>
                  </a:cubicBezTo>
                  <a:cubicBezTo>
                    <a:pt x="24" y="25"/>
                    <a:pt x="25" y="26"/>
                    <a:pt x="25" y="27"/>
                  </a:cubicBezTo>
                  <a:cubicBezTo>
                    <a:pt x="24" y="26"/>
                    <a:pt x="23" y="24"/>
                    <a:pt x="23" y="22"/>
                  </a:cubicBezTo>
                  <a:cubicBezTo>
                    <a:pt x="23" y="18"/>
                    <a:pt x="27" y="15"/>
                    <a:pt x="31" y="15"/>
                  </a:cubicBezTo>
                  <a:cubicBezTo>
                    <a:pt x="31" y="15"/>
                    <a:pt x="31" y="15"/>
                    <a:pt x="31" y="15"/>
                  </a:cubicBezTo>
                  <a:close/>
                </a:path>
              </a:pathLst>
            </a:custGeom>
            <a:solidFill>
              <a:sysClr val="window" lastClr="FFFFFF"/>
            </a:solidFill>
            <a:ln>
              <a:noFill/>
            </a:ln>
          </p:spPr>
          <p:txBody>
            <a:bodyPr vert="horz" wrap="square" lIns="68580" tIns="34290" rIns="68580" bIns="34290" numCol="1" anchor="t" anchorCtr="0" compatLnSpc="1">
              <a:normAutofit fontScale="40000" lnSpcReduction="20000"/>
            </a:bodyPr>
            <a:lstStyle/>
            <a:p>
              <a:pPr fontAlgn="auto">
                <a:lnSpc>
                  <a:spcPct val="14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p:cNvCxnSpPr/>
            <p:nvPr>
              <p:custDataLst>
                <p:tags r:id="rId22"/>
              </p:custDataLst>
            </p:nvPr>
          </p:nvCxnSpPr>
          <p:spPr>
            <a:xfrm flipH="1">
              <a:off x="2887892" y="5880995"/>
              <a:ext cx="56578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grpSp>
      <p:cxnSp>
        <p:nvCxnSpPr>
          <p:cNvPr id="128" name="直接连接符 127"/>
          <p:cNvCxnSpPr/>
          <p:nvPr>
            <p:custDataLst>
              <p:tags r:id="rId17"/>
            </p:custDataLst>
          </p:nvPr>
        </p:nvCxnSpPr>
        <p:spPr>
          <a:xfrm flipH="1">
            <a:off x="2898848" y="4151709"/>
            <a:ext cx="565785"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sp>
        <p:nvSpPr>
          <p:cNvPr id="149" name="repairing-service_75668"/>
          <p:cNvSpPr>
            <a:spLocks noChangeAspect="1"/>
          </p:cNvSpPr>
          <p:nvPr>
            <p:custDataLst>
              <p:tags r:id="rId18"/>
            </p:custDataLst>
          </p:nvPr>
        </p:nvSpPr>
        <p:spPr bwMode="auto">
          <a:xfrm>
            <a:off x="3603337" y="2400290"/>
            <a:ext cx="234256" cy="23368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ysClr val="window" lastClr="FFFFFF"/>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5152564" y="1126405"/>
            <a:ext cx="6748145" cy="646331"/>
          </a:xfrm>
          <a:prstGeom prst="rect">
            <a:avLst/>
          </a:prstGeom>
          <a:noFill/>
        </p:spPr>
        <p:txBody>
          <a:bodyPr wrap="square" rtlCol="0" anchor="t">
            <a:spAutoFit/>
          </a:bodyPr>
          <a:lstStyle/>
          <a:p>
            <a:r>
              <a:rPr lang="zh-CN" altLang="en-US" dirty="0"/>
              <a:t>工程建设领域总包单位对农民工工资支付负总责，总包通过专用账户将工资直接支付到本项目所有农民工本人银行账户。</a:t>
            </a:r>
          </a:p>
        </p:txBody>
      </p:sp>
      <p:sp>
        <p:nvSpPr>
          <p:cNvPr id="8" name="文本框 7"/>
          <p:cNvSpPr txBox="1"/>
          <p:nvPr/>
        </p:nvSpPr>
        <p:spPr>
          <a:xfrm>
            <a:off x="5243803" y="5764469"/>
            <a:ext cx="6884670" cy="922020"/>
          </a:xfrm>
          <a:prstGeom prst="rect">
            <a:avLst/>
          </a:prstGeom>
          <a:noFill/>
        </p:spPr>
        <p:txBody>
          <a:bodyPr wrap="square" rtlCol="0" anchor="t">
            <a:spAutoFit/>
          </a:bodyPr>
          <a:lstStyle/>
          <a:p>
            <a:r>
              <a:rPr lang="en-US" altLang="zh-CN" dirty="0"/>
              <a:t>1</a:t>
            </a:r>
            <a:r>
              <a:rPr lang="zh-CN" altLang="en-US" dirty="0"/>
              <a:t>、用人单位或者其他人员不得以任何理由扣押或者变相扣押；</a:t>
            </a:r>
            <a:endParaRPr lang="en-US" altLang="zh-CN" dirty="0"/>
          </a:p>
          <a:p>
            <a:r>
              <a:rPr lang="en-US" altLang="zh-CN" dirty="0"/>
              <a:t>2</a:t>
            </a:r>
            <a:r>
              <a:rPr lang="zh-CN" altLang="en-US" dirty="0"/>
              <a:t>、鼓励使用本地银行卡，不得拒绝其使用他行银行卡；</a:t>
            </a:r>
          </a:p>
          <a:p>
            <a:r>
              <a:rPr lang="en-US" altLang="zh-CN" dirty="0"/>
              <a:t>3</a:t>
            </a:r>
            <a:r>
              <a:rPr lang="zh-CN" altLang="en-US" dirty="0"/>
              <a:t>、积极防范农民工工资卡用于出租、出售等其他非法活动。</a:t>
            </a:r>
          </a:p>
        </p:txBody>
      </p:sp>
      <p:sp>
        <p:nvSpPr>
          <p:cNvPr id="9" name="文本框 8"/>
          <p:cNvSpPr txBox="1"/>
          <p:nvPr/>
        </p:nvSpPr>
        <p:spPr>
          <a:xfrm>
            <a:off x="5181484" y="2104460"/>
            <a:ext cx="6763589" cy="1200329"/>
          </a:xfrm>
          <a:prstGeom prst="rect">
            <a:avLst/>
          </a:prstGeom>
          <a:noFill/>
        </p:spPr>
        <p:txBody>
          <a:bodyPr wrap="square" rtlCol="0" anchor="t">
            <a:spAutoFit/>
          </a:bodyPr>
          <a:lstStyle/>
          <a:p>
            <a:r>
              <a:rPr lang="zh-CN" altLang="en-US" dirty="0"/>
              <a:t>营业执照、</a:t>
            </a:r>
            <a:r>
              <a:rPr lang="en-US" altLang="zh-CN" dirty="0"/>
              <a:t>《</a:t>
            </a:r>
            <a:r>
              <a:rPr lang="zh-CN" altLang="en-US" dirty="0"/>
              <a:t>银行代发申请表</a:t>
            </a:r>
            <a:r>
              <a:rPr lang="en-US" altLang="zh-CN" dirty="0"/>
              <a:t>》</a:t>
            </a:r>
            <a:r>
              <a:rPr lang="zh-CN" altLang="en-US" dirty="0"/>
              <a:t>、</a:t>
            </a:r>
            <a:r>
              <a:rPr lang="en-US" altLang="zh-CN" dirty="0"/>
              <a:t>《</a:t>
            </a:r>
            <a:r>
              <a:rPr lang="zh-CN" altLang="en-US" dirty="0"/>
              <a:t>资金支付管理协议</a:t>
            </a:r>
            <a:r>
              <a:rPr lang="en-US" altLang="zh-CN" dirty="0"/>
              <a:t>》</a:t>
            </a:r>
            <a:r>
              <a:rPr lang="zh-CN" altLang="en-US" dirty="0"/>
              <a:t>、法人身份证、经办人身份证、授权书、公章、专户印鉴章及委托代发分包单位清单（</a:t>
            </a:r>
            <a:r>
              <a:rPr lang="zh-CN" altLang="zh-CN" dirty="0"/>
              <a:t>实名制系统生成</a:t>
            </a:r>
            <a:r>
              <a:rPr lang="zh-CN" altLang="en-US" dirty="0"/>
              <a:t>，</a:t>
            </a:r>
            <a:r>
              <a:rPr lang="zh-CN" altLang="zh-CN" dirty="0"/>
              <a:t>总包下载</a:t>
            </a:r>
            <a:r>
              <a:rPr lang="zh-CN" altLang="en-US" dirty="0"/>
              <a:t>可编辑）</a:t>
            </a:r>
            <a:endParaRPr lang="zh-CN" altLang="zh-CN" dirty="0"/>
          </a:p>
          <a:p>
            <a:endParaRPr lang="en-US" altLang="zh-CN" dirty="0"/>
          </a:p>
        </p:txBody>
      </p:sp>
      <p:sp>
        <p:nvSpPr>
          <p:cNvPr id="30" name="文本框 29">
            <a:extLst>
              <a:ext uri="{FF2B5EF4-FFF2-40B4-BE49-F238E27FC236}">
                <a16:creationId xmlns:a16="http://schemas.microsoft.com/office/drawing/2014/main" id="{FA5E3E67-D887-475C-BB0B-B0423C299703}"/>
              </a:ext>
            </a:extLst>
          </p:cNvPr>
          <p:cNvSpPr txBox="1"/>
          <p:nvPr>
            <p:custDataLst>
              <p:tags r:id="rId19"/>
            </p:custDataLst>
          </p:nvPr>
        </p:nvSpPr>
        <p:spPr>
          <a:xfrm>
            <a:off x="3979400" y="3823962"/>
            <a:ext cx="1264403" cy="781353"/>
          </a:xfrm>
          <a:prstGeom prst="rect">
            <a:avLst/>
          </a:prstGeom>
          <a:noFill/>
        </p:spPr>
        <p:txBody>
          <a:bodyPr wrap="square" rtlCol="0" anchor="ctr" anchorCtr="0">
            <a:noAutofit/>
          </a:bodyPr>
          <a:lstStyle/>
          <a:p>
            <a:pPr algn="ct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代发工资流程</a:t>
            </a:r>
          </a:p>
        </p:txBody>
      </p:sp>
      <p:sp>
        <p:nvSpPr>
          <p:cNvPr id="32" name="文本框 31">
            <a:extLst>
              <a:ext uri="{FF2B5EF4-FFF2-40B4-BE49-F238E27FC236}">
                <a16:creationId xmlns:a16="http://schemas.microsoft.com/office/drawing/2014/main" id="{000ACB0C-DB7C-4C45-9E6D-C3C7DD8BC66C}"/>
              </a:ext>
            </a:extLst>
          </p:cNvPr>
          <p:cNvSpPr txBox="1"/>
          <p:nvPr/>
        </p:nvSpPr>
        <p:spPr>
          <a:xfrm>
            <a:off x="5162204" y="3192318"/>
            <a:ext cx="6493424" cy="2308324"/>
          </a:xfrm>
          <a:prstGeom prst="rect">
            <a:avLst/>
          </a:prstGeom>
          <a:noFill/>
        </p:spPr>
        <p:txBody>
          <a:bodyPr wrap="square">
            <a:spAutoFit/>
          </a:bodyPr>
          <a:lstStyle/>
          <a:p>
            <a:r>
              <a:rPr lang="zh-CN" altLang="en-US" dirty="0"/>
              <a:t>       </a:t>
            </a:r>
            <a:r>
              <a:rPr lang="zh-CN" altLang="zh-CN" dirty="0"/>
              <a:t>分包单位填报工资代发清单总包单位汇总</a:t>
            </a:r>
            <a:r>
              <a:rPr lang="zh-CN" altLang="en-US" dirty="0"/>
              <a:t>后，需要发工资时，</a:t>
            </a:r>
            <a:r>
              <a:rPr lang="zh-CN" altLang="zh-CN" dirty="0"/>
              <a:t>提供给银行</a:t>
            </a:r>
            <a:r>
              <a:rPr lang="zh-CN" altLang="en-US" dirty="0"/>
              <a:t>。可选择柜面代发和网银代发，或其他有效方式：</a:t>
            </a:r>
            <a:endParaRPr lang="en-US" altLang="zh-CN" dirty="0"/>
          </a:p>
          <a:p>
            <a:r>
              <a:rPr lang="zh-CN" altLang="en-US" dirty="0"/>
              <a:t>        其中柜面代发按开户银行要求提供代发数据秘钥和工人工资发放汇总清单；</a:t>
            </a:r>
            <a:endParaRPr lang="en-US" altLang="zh-CN" dirty="0"/>
          </a:p>
          <a:p>
            <a:r>
              <a:rPr lang="zh-CN" altLang="en-US" dirty="0"/>
              <a:t>        网银代发由总包企业自行在网银中操作上传代发清单代发；</a:t>
            </a:r>
            <a:endParaRPr lang="en-US" altLang="zh-CN" dirty="0"/>
          </a:p>
          <a:p>
            <a:r>
              <a:rPr lang="zh-CN" altLang="en-US" dirty="0"/>
              <a:t>        代发业务完成后，代发银行应将代发清单凭证交予总包单位，并将代发数据上传至实名制信息系统</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FD026A00-A92A-46E0-9885-406E4855889D}"/>
              </a:ext>
            </a:extLst>
          </p:cNvPr>
          <p:cNvSpPr/>
          <p:nvPr/>
        </p:nvSpPr>
        <p:spPr>
          <a:xfrm>
            <a:off x="233045" y="270510"/>
            <a:ext cx="897318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t>分包单位委托代发清单</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a:extLst>
              <a:ext uri="{FF2B5EF4-FFF2-40B4-BE49-F238E27FC236}">
                <a16:creationId xmlns:a16="http://schemas.microsoft.com/office/drawing/2014/main" id="{651452BC-68D3-49F4-AE76-96E6C3D0EE9D}"/>
              </a:ext>
            </a:extLst>
          </p:cNvPr>
          <p:cNvPicPr>
            <a:picLocks noChangeAspect="1"/>
          </p:cNvPicPr>
          <p:nvPr/>
        </p:nvPicPr>
        <p:blipFill>
          <a:blip r:embed="rId2" cstate="print"/>
          <a:stretch>
            <a:fillRect/>
          </a:stretch>
        </p:blipFill>
        <p:spPr>
          <a:xfrm>
            <a:off x="609270" y="1074197"/>
            <a:ext cx="5948699" cy="5668540"/>
          </a:xfrm>
          <a:prstGeom prst="rect">
            <a:avLst/>
          </a:prstGeom>
        </p:spPr>
      </p:pic>
      <p:sp>
        <p:nvSpPr>
          <p:cNvPr id="9" name="文本框 8">
            <a:extLst>
              <a:ext uri="{FF2B5EF4-FFF2-40B4-BE49-F238E27FC236}">
                <a16:creationId xmlns:a16="http://schemas.microsoft.com/office/drawing/2014/main" id="{99395B1E-31DF-45F1-91C6-0BD07A0C154C}"/>
              </a:ext>
            </a:extLst>
          </p:cNvPr>
          <p:cNvSpPr txBox="1"/>
          <p:nvPr/>
        </p:nvSpPr>
        <p:spPr>
          <a:xfrm>
            <a:off x="6891291" y="1868723"/>
            <a:ext cx="4578659" cy="3970318"/>
          </a:xfrm>
          <a:prstGeom prst="rect">
            <a:avLst/>
          </a:prstGeom>
          <a:noFill/>
        </p:spPr>
        <p:txBody>
          <a:bodyPr wrap="square">
            <a:spAutoFit/>
          </a:bodyPr>
          <a:lstStyle/>
          <a:p>
            <a:pPr>
              <a:lnSpc>
                <a:spcPct val="150000"/>
              </a:lnSpc>
            </a:pPr>
            <a:r>
              <a:rPr lang="zh-CN" altLang="en-US" dirty="0"/>
              <a:t>注：分包单位委托代发清单（样表可从本市建设工程实名制管理系统中下载），该清单作为资金支付管理协议组成部分，供银行备案留存。</a:t>
            </a:r>
            <a:endParaRPr lang="en-US" altLang="zh-CN" dirty="0"/>
          </a:p>
          <a:p>
            <a:pPr>
              <a:lnSpc>
                <a:spcPct val="150000"/>
              </a:lnSpc>
            </a:pPr>
            <a:endParaRPr lang="en-US" altLang="zh-CN" dirty="0"/>
          </a:p>
          <a:p>
            <a:pPr>
              <a:lnSpc>
                <a:spcPct val="150000"/>
              </a:lnSpc>
            </a:pPr>
            <a:r>
              <a:rPr lang="zh-CN" altLang="en-US" dirty="0"/>
              <a:t>代发银行应将分包单位委托代发工资信息按项目总包汇总，于每月初将清单中的信息汇总上传至实名制信息系统。</a:t>
            </a:r>
            <a:endParaRPr lang="en-US" altLang="zh-CN" dirty="0"/>
          </a:p>
          <a:p>
            <a:endParaRPr lang="en-US" altLang="zh-CN" dirty="0">
              <a:solidFill>
                <a:srgbClr val="FF0000"/>
              </a:solidFill>
            </a:endParaRPr>
          </a:p>
          <a:p>
            <a:endParaRPr lang="zh-CN" altLang="en-US" dirty="0">
              <a:solidFill>
                <a:srgbClr val="FF0000"/>
              </a:solidFill>
            </a:endParaRPr>
          </a:p>
        </p:txBody>
      </p:sp>
    </p:spTree>
    <p:extLst>
      <p:ext uri="{BB962C8B-B14F-4D97-AF65-F5344CB8AC3E}">
        <p14:creationId xmlns:p14="http://schemas.microsoft.com/office/powerpoint/2010/main" val="419746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233045" y="270510"/>
            <a:ext cx="901890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专用账户管理的</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个核心环节之四：</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专用账户的撤销</a:t>
            </a:r>
          </a:p>
        </p:txBody>
      </p:sp>
      <p:pic>
        <p:nvPicPr>
          <p:cNvPr id="142" name="图片 141"/>
          <p:cNvPicPr>
            <a:picLocks noChangeAspect="1"/>
          </p:cNvPicPr>
          <p:nvPr>
            <p:custDataLst>
              <p:tags r:id="rId2"/>
            </p:custDataLst>
          </p:nvPr>
        </p:nvPicPr>
        <p:blipFill>
          <a:blip r:embed="rId30" cstate="print">
            <a:extLst>
              <a:ext uri="{28A0092B-C50C-407E-A947-70E740481C1C}">
                <a14:useLocalDpi xmlns:a14="http://schemas.microsoft.com/office/drawing/2010/main" val="0"/>
              </a:ext>
            </a:extLst>
          </a:blip>
          <a:stretch>
            <a:fillRect/>
          </a:stretch>
        </p:blipFill>
        <p:spPr>
          <a:xfrm>
            <a:off x="685165" y="1216660"/>
            <a:ext cx="1798320" cy="3663950"/>
          </a:xfrm>
          <a:prstGeom prst="rect">
            <a:avLst/>
          </a:prstGeom>
        </p:spPr>
      </p:pic>
      <p:cxnSp>
        <p:nvCxnSpPr>
          <p:cNvPr id="2" name="直接连接符 1"/>
          <p:cNvCxnSpPr/>
          <p:nvPr>
            <p:custDataLst>
              <p:tags r:id="rId3"/>
            </p:custDataLst>
          </p:nvPr>
        </p:nvCxnSpPr>
        <p:spPr>
          <a:xfrm flipH="1">
            <a:off x="2731770" y="3086735"/>
            <a:ext cx="19748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Freeform 122"/>
          <p:cNvSpPr/>
          <p:nvPr>
            <p:custDataLst>
              <p:tags r:id="rId4"/>
            </p:custDataLst>
          </p:nvPr>
        </p:nvSpPr>
        <p:spPr bwMode="auto">
          <a:xfrm>
            <a:off x="1877695" y="2411095"/>
            <a:ext cx="1299210" cy="1299210"/>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23"/>
          <p:cNvSpPr>
            <a:spLocks noEditPoints="1"/>
          </p:cNvSpPr>
          <p:nvPr>
            <p:custDataLst>
              <p:tags r:id="rId5"/>
            </p:custDataLst>
          </p:nvPr>
        </p:nvSpPr>
        <p:spPr bwMode="auto">
          <a:xfrm>
            <a:off x="1882140" y="2431415"/>
            <a:ext cx="974090" cy="1258570"/>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pPr fontAlgn="auto">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custDataLst>
              <p:tags r:id="rId6"/>
            </p:custDataLst>
          </p:nvPr>
        </p:nvSpPr>
        <p:spPr>
          <a:xfrm>
            <a:off x="1757045" y="2985135"/>
            <a:ext cx="1231900" cy="625475"/>
          </a:xfrm>
          <a:prstGeom prst="rect">
            <a:avLst/>
          </a:prstGeom>
        </p:spPr>
        <p:txBody>
          <a:bodyPr wrap="square" anchor="ctr" anchorCtr="0"/>
          <a:lstStyle/>
          <a:p>
            <a:pPr algn="ctr" fontAlgn="auto">
              <a:lnSpc>
                <a:spcPct val="120000"/>
              </a:lnSpc>
            </a:pPr>
            <a:r>
              <a:rPr lang="zh-CN" altLang="en-US" sz="1600" b="1" spc="300">
                <a:solidFill>
                  <a:srgbClr val="FF0000"/>
                </a:solidFill>
                <a:uFillTx/>
                <a:latin typeface="Arial" panose="020B0604020202020204" pitchFamily="34" charset="0"/>
                <a:ea typeface="微软雅黑" panose="020B0503020204020204" pitchFamily="34" charset="-122"/>
                <a:cs typeface="+mj-cs"/>
                <a:sym typeface="Arial" panose="020B0604020202020204" pitchFamily="34" charset="0"/>
              </a:rPr>
              <a:t>专用账户的撤销</a:t>
            </a:r>
          </a:p>
        </p:txBody>
      </p:sp>
      <p:sp>
        <p:nvSpPr>
          <p:cNvPr id="10" name="KSO_Shape"/>
          <p:cNvSpPr/>
          <p:nvPr>
            <p:custDataLst>
              <p:tags r:id="rId7"/>
            </p:custDataLst>
          </p:nvPr>
        </p:nvSpPr>
        <p:spPr bwMode="auto">
          <a:xfrm>
            <a:off x="2112010" y="2426970"/>
            <a:ext cx="494665" cy="554355"/>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chemeClr val="tx1">
              <a:lumMod val="65000"/>
              <a:lumOff val="35000"/>
            </a:scheme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custDataLst>
              <p:tags r:id="rId8"/>
            </p:custDataLst>
          </p:nvPr>
        </p:nvSpPr>
        <p:spPr>
          <a:xfrm>
            <a:off x="3494405" y="1129871"/>
            <a:ext cx="491490" cy="495300"/>
          </a:xfrm>
          <a:prstGeom prst="roundRect">
            <a:avLst>
              <a:gd name="adj" fmla="val 5000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63"/>
          <p:cNvSpPr>
            <a:spLocks noEditPoints="1"/>
          </p:cNvSpPr>
          <p:nvPr>
            <p:custDataLst>
              <p:tags r:id="rId9"/>
            </p:custDataLst>
          </p:nvPr>
        </p:nvSpPr>
        <p:spPr bwMode="auto">
          <a:xfrm>
            <a:off x="3636010" y="1260681"/>
            <a:ext cx="231775" cy="227330"/>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chemeClr val="bg1"/>
          </a:solidFill>
          <a:ln>
            <a:noFill/>
          </a:ln>
        </p:spPr>
        <p:txBody>
          <a:bodyPr vert="horz" wrap="square" lIns="68580" tIns="34290" rIns="68580" bIns="34290" numCol="1" anchor="t" anchorCtr="0" compatLnSpc="1">
            <a:normAutofit fontScale="65000" lnSpcReduction="20000"/>
          </a:bodyPr>
          <a:lstStyle/>
          <a:p>
            <a:pPr fontAlgn="auto">
              <a:lnSpc>
                <a:spcPct val="14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custDataLst>
              <p:tags r:id="rId10"/>
            </p:custDataLst>
          </p:nvPr>
        </p:nvSpPr>
        <p:spPr>
          <a:xfrm>
            <a:off x="5222240" y="1067111"/>
            <a:ext cx="6957913" cy="1069340"/>
          </a:xfrm>
          <a:prstGeom prst="rect">
            <a:avLst/>
          </a:prstGeom>
          <a:noFill/>
        </p:spPr>
        <p:txBody>
          <a:bodyPr wrap="square" rtlCol="0" anchor="ctr" anchorCtr="0"/>
          <a:lstStyle/>
          <a:p>
            <a:pPr fontAlgn="auto">
              <a:lnSpc>
                <a:spcPct val="120000"/>
              </a:lnSpc>
            </a:pPr>
            <a:r>
              <a:rPr lang="zh-CN" altLang="en-US" spc="150" dirty="0">
                <a:uFillTx/>
                <a:latin typeface="Arial" panose="020B0604020202020204" pitchFamily="34" charset="0"/>
                <a:ea typeface="微软雅黑" panose="020B0503020204020204" pitchFamily="34" charset="-122"/>
                <a:sym typeface="Arial" panose="020B0604020202020204" pitchFamily="34" charset="0"/>
              </a:rPr>
              <a:t>总包单位竣工、安标完成、合同终止或其他原因，在本工程建设项目无拖欠农民工工资情况公示30日后，向开户银行提供</a:t>
            </a:r>
            <a:r>
              <a:rPr lang="zh-CN" altLang="en-US" spc="150" dirty="0">
                <a:latin typeface="Arial" panose="020B0604020202020204" pitchFamily="34" charset="0"/>
                <a:ea typeface="微软雅黑" panose="020B0503020204020204" pitchFamily="34" charset="-122"/>
                <a:sym typeface="Arial" panose="020B0604020202020204" pitchFamily="34" charset="0"/>
              </a:rPr>
              <a:t>专用账户撤销申请表</a:t>
            </a:r>
            <a:r>
              <a:rPr lang="zh-CN" altLang="en-US" spc="150" dirty="0">
                <a:latin typeface="Arial" panose="020B0604020202020204" pitchFamily="34" charset="0"/>
                <a:ea typeface="微软雅黑" panose="020B0503020204020204" pitchFamily="34" charset="-122"/>
              </a:rPr>
              <a:t>（样表可从本市建设工程实名制管理系统中下载），</a:t>
            </a:r>
            <a:r>
              <a:rPr lang="zh-CN" altLang="en-US" spc="150" dirty="0">
                <a:latin typeface="Arial" panose="020B0604020202020204" pitchFamily="34" charset="0"/>
                <a:ea typeface="微软雅黑" panose="020B0503020204020204" pitchFamily="34" charset="-122"/>
                <a:sym typeface="Arial" panose="020B0604020202020204" pitchFamily="34" charset="0"/>
              </a:rPr>
              <a:t>开户银行依此表办理销户手续。</a:t>
            </a:r>
          </a:p>
        </p:txBody>
      </p:sp>
      <p:sp>
        <p:nvSpPr>
          <p:cNvPr id="15" name="圆角矩形 14"/>
          <p:cNvSpPr/>
          <p:nvPr>
            <p:custDataLst>
              <p:tags r:id="rId11"/>
            </p:custDataLst>
          </p:nvPr>
        </p:nvSpPr>
        <p:spPr>
          <a:xfrm>
            <a:off x="3494405" y="2691336"/>
            <a:ext cx="491490" cy="495300"/>
          </a:xfrm>
          <a:prstGeom prst="roundRect">
            <a:avLst>
              <a:gd name="adj"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custDataLst>
              <p:tags r:id="rId12"/>
            </p:custDataLst>
          </p:nvPr>
        </p:nvSpPr>
        <p:spPr>
          <a:xfrm>
            <a:off x="4028341" y="2444349"/>
            <a:ext cx="1132520" cy="1143774"/>
          </a:xfrm>
          <a:prstGeom prst="rect">
            <a:avLst/>
          </a:prstGeom>
          <a:noFill/>
        </p:spPr>
        <p:txBody>
          <a:bodyPr wrap="square" rtlCol="0" anchor="ctr" anchorCtr="0">
            <a:noAutofit/>
          </a:bodyPr>
          <a:lstStyle/>
          <a:p>
            <a:pPr fontAlgn="auto">
              <a:lnSpc>
                <a:spcPct val="120000"/>
              </a:lnSpc>
            </a:pPr>
            <a:r>
              <a:rPr lang="zh-CN" altLang="en-US" b="1" spc="150" dirty="0">
                <a:uFillTx/>
                <a:latin typeface="Arial" panose="020B0604020202020204" pitchFamily="34" charset="0"/>
                <a:ea typeface="微软雅黑" panose="020B0503020204020204" pitchFamily="34" charset="-122"/>
                <a:sym typeface="Arial" panose="020B0604020202020204" pitchFamily="34" charset="0"/>
              </a:rPr>
              <a:t>不得申请撤销的情形</a:t>
            </a:r>
          </a:p>
        </p:txBody>
      </p:sp>
      <p:sp>
        <p:nvSpPr>
          <p:cNvPr id="17" name="圆角矩形 16"/>
          <p:cNvSpPr/>
          <p:nvPr>
            <p:custDataLst>
              <p:tags r:id="rId13"/>
            </p:custDataLst>
          </p:nvPr>
        </p:nvSpPr>
        <p:spPr>
          <a:xfrm rot="8707077">
            <a:off x="3458530" y="4970304"/>
            <a:ext cx="491490" cy="495300"/>
          </a:xfrm>
          <a:prstGeom prst="roundRect">
            <a:avLst>
              <a:gd name="adj" fmla="val 50000"/>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4"/>
          <p:cNvSpPr>
            <a:spLocks noEditPoints="1"/>
          </p:cNvSpPr>
          <p:nvPr>
            <p:custDataLst>
              <p:tags r:id="rId14"/>
            </p:custDataLst>
          </p:nvPr>
        </p:nvSpPr>
        <p:spPr bwMode="auto">
          <a:xfrm>
            <a:off x="3625961" y="5093811"/>
            <a:ext cx="207645" cy="248285"/>
          </a:xfrm>
          <a:custGeom>
            <a:avLst/>
            <a:gdLst>
              <a:gd name="T0" fmla="*/ 34 w 53"/>
              <a:gd name="T1" fmla="*/ 54 h 63"/>
              <a:gd name="T2" fmla="*/ 35 w 53"/>
              <a:gd name="T3" fmla="*/ 56 h 63"/>
              <a:gd name="T4" fmla="*/ 19 w 53"/>
              <a:gd name="T5" fmla="*/ 57 h 63"/>
              <a:gd name="T6" fmla="*/ 18 w 53"/>
              <a:gd name="T7" fmla="*/ 55 h 63"/>
              <a:gd name="T8" fmla="*/ 19 w 53"/>
              <a:gd name="T9" fmla="*/ 54 h 63"/>
              <a:gd name="T10" fmla="*/ 32 w 53"/>
              <a:gd name="T11" fmla="*/ 61 h 63"/>
              <a:gd name="T12" fmla="*/ 23 w 53"/>
              <a:gd name="T13" fmla="*/ 63 h 63"/>
              <a:gd name="T14" fmla="*/ 21 w 53"/>
              <a:gd name="T15" fmla="*/ 59 h 63"/>
              <a:gd name="T16" fmla="*/ 26 w 53"/>
              <a:gd name="T17" fmla="*/ 15 h 63"/>
              <a:gd name="T18" fmla="*/ 33 w 53"/>
              <a:gd name="T19" fmla="*/ 52 h 63"/>
              <a:gd name="T20" fmla="*/ 12 w 53"/>
              <a:gd name="T21" fmla="*/ 29 h 63"/>
              <a:gd name="T22" fmla="*/ 26 w 53"/>
              <a:gd name="T23" fmla="*/ 15 h 63"/>
              <a:gd name="T24" fmla="*/ 29 w 53"/>
              <a:gd name="T25" fmla="*/ 17 h 63"/>
              <a:gd name="T26" fmla="*/ 32 w 53"/>
              <a:gd name="T27" fmla="*/ 19 h 63"/>
              <a:gd name="T28" fmla="*/ 29 w 53"/>
              <a:gd name="T29" fmla="*/ 18 h 63"/>
              <a:gd name="T30" fmla="*/ 20 w 53"/>
              <a:gd name="T31" fmla="*/ 22 h 63"/>
              <a:gd name="T32" fmla="*/ 17 w 53"/>
              <a:gd name="T33" fmla="*/ 29 h 63"/>
              <a:gd name="T34" fmla="*/ 16 w 53"/>
              <a:gd name="T35" fmla="*/ 34 h 63"/>
              <a:gd name="T36" fmla="*/ 15 w 53"/>
              <a:gd name="T37" fmla="*/ 31 h 63"/>
              <a:gd name="T38" fmla="*/ 15 w 53"/>
              <a:gd name="T39" fmla="*/ 25 h 63"/>
              <a:gd name="T40" fmla="*/ 19 w 53"/>
              <a:gd name="T41" fmla="*/ 20 h 63"/>
              <a:gd name="T42" fmla="*/ 26 w 53"/>
              <a:gd name="T43" fmla="*/ 17 h 63"/>
              <a:gd name="T44" fmla="*/ 28 w 53"/>
              <a:gd name="T45" fmla="*/ 17 h 63"/>
              <a:gd name="T46" fmla="*/ 28 w 53"/>
              <a:gd name="T47" fmla="*/ 0 h 63"/>
              <a:gd name="T48" fmla="*/ 27 w 53"/>
              <a:gd name="T49" fmla="*/ 10 h 63"/>
              <a:gd name="T50" fmla="*/ 25 w 53"/>
              <a:gd name="T51" fmla="*/ 0 h 63"/>
              <a:gd name="T52" fmla="*/ 47 w 53"/>
              <a:gd name="T53" fmla="*/ 10 h 63"/>
              <a:gd name="T54" fmla="*/ 38 w 53"/>
              <a:gd name="T55" fmla="*/ 14 h 63"/>
              <a:gd name="T56" fmla="*/ 14 w 53"/>
              <a:gd name="T57" fmla="*/ 42 h 63"/>
              <a:gd name="T58" fmla="*/ 6 w 53"/>
              <a:gd name="T59" fmla="*/ 45 h 63"/>
              <a:gd name="T60" fmla="*/ 14 w 53"/>
              <a:gd name="T61" fmla="*/ 42 h 63"/>
              <a:gd name="T62" fmla="*/ 9 w 53"/>
              <a:gd name="T63" fmla="*/ 7 h 63"/>
              <a:gd name="T64" fmla="*/ 13 w 53"/>
              <a:gd name="T65" fmla="*/ 16 h 63"/>
              <a:gd name="T66" fmla="*/ 9 w 53"/>
              <a:gd name="T67" fmla="*/ 7 h 63"/>
              <a:gd name="T68" fmla="*/ 44 w 53"/>
              <a:gd name="T69" fmla="*/ 47 h 63"/>
              <a:gd name="T70" fmla="*/ 42 w 53"/>
              <a:gd name="T71" fmla="*/ 40 h 63"/>
              <a:gd name="T72" fmla="*/ 39 w 53"/>
              <a:gd name="T73" fmla="*/ 42 h 63"/>
              <a:gd name="T74" fmla="*/ 53 w 53"/>
              <a:gd name="T75" fmla="*/ 29 h 63"/>
              <a:gd name="T76" fmla="*/ 45 w 53"/>
              <a:gd name="T77" fmla="*/ 29 h 63"/>
              <a:gd name="T78" fmla="*/ 53 w 53"/>
              <a:gd name="T79" fmla="*/ 26 h 63"/>
              <a:gd name="T80" fmla="*/ 0 w 53"/>
              <a:gd name="T81" fmla="*/ 29 h 63"/>
              <a:gd name="T82" fmla="*/ 8 w 53"/>
              <a:gd name="T83" fmla="*/ 26 h 63"/>
              <a:gd name="T84" fmla="*/ 8 w 53"/>
              <a:gd name="T8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3">
                <a:moveTo>
                  <a:pt x="19" y="54"/>
                </a:moveTo>
                <a:cubicBezTo>
                  <a:pt x="34" y="54"/>
                  <a:pt x="34" y="54"/>
                  <a:pt x="34" y="54"/>
                </a:cubicBezTo>
                <a:cubicBezTo>
                  <a:pt x="34" y="54"/>
                  <a:pt x="35" y="54"/>
                  <a:pt x="35" y="55"/>
                </a:cubicBezTo>
                <a:cubicBezTo>
                  <a:pt x="35" y="56"/>
                  <a:pt x="35" y="56"/>
                  <a:pt x="35" y="56"/>
                </a:cubicBezTo>
                <a:cubicBezTo>
                  <a:pt x="35" y="57"/>
                  <a:pt x="34" y="57"/>
                  <a:pt x="34" y="57"/>
                </a:cubicBezTo>
                <a:cubicBezTo>
                  <a:pt x="19" y="57"/>
                  <a:pt x="19" y="57"/>
                  <a:pt x="19" y="57"/>
                </a:cubicBezTo>
                <a:cubicBezTo>
                  <a:pt x="19" y="57"/>
                  <a:pt x="18" y="57"/>
                  <a:pt x="18" y="56"/>
                </a:cubicBezTo>
                <a:cubicBezTo>
                  <a:pt x="18" y="55"/>
                  <a:pt x="18" y="55"/>
                  <a:pt x="18" y="55"/>
                </a:cubicBezTo>
                <a:cubicBezTo>
                  <a:pt x="18" y="54"/>
                  <a:pt x="19" y="54"/>
                  <a:pt x="19" y="54"/>
                </a:cubicBezTo>
                <a:cubicBezTo>
                  <a:pt x="19" y="54"/>
                  <a:pt x="19" y="54"/>
                  <a:pt x="19" y="54"/>
                </a:cubicBezTo>
                <a:close/>
                <a:moveTo>
                  <a:pt x="32" y="59"/>
                </a:moveTo>
                <a:cubicBezTo>
                  <a:pt x="32" y="61"/>
                  <a:pt x="32" y="61"/>
                  <a:pt x="32" y="61"/>
                </a:cubicBezTo>
                <a:cubicBezTo>
                  <a:pt x="32" y="62"/>
                  <a:pt x="31" y="63"/>
                  <a:pt x="30" y="63"/>
                </a:cubicBezTo>
                <a:cubicBezTo>
                  <a:pt x="23" y="63"/>
                  <a:pt x="23" y="63"/>
                  <a:pt x="23" y="63"/>
                </a:cubicBezTo>
                <a:cubicBezTo>
                  <a:pt x="22" y="63"/>
                  <a:pt x="21" y="62"/>
                  <a:pt x="21" y="61"/>
                </a:cubicBezTo>
                <a:cubicBezTo>
                  <a:pt x="21" y="59"/>
                  <a:pt x="21" y="59"/>
                  <a:pt x="21" y="59"/>
                </a:cubicBezTo>
                <a:cubicBezTo>
                  <a:pt x="32" y="59"/>
                  <a:pt x="32" y="59"/>
                  <a:pt x="32" y="59"/>
                </a:cubicBezTo>
                <a:close/>
                <a:moveTo>
                  <a:pt x="26" y="15"/>
                </a:moveTo>
                <a:cubicBezTo>
                  <a:pt x="34" y="15"/>
                  <a:pt x="40" y="21"/>
                  <a:pt x="40" y="29"/>
                </a:cubicBezTo>
                <a:cubicBezTo>
                  <a:pt x="40" y="37"/>
                  <a:pt x="33" y="39"/>
                  <a:pt x="33" y="52"/>
                </a:cubicBezTo>
                <a:cubicBezTo>
                  <a:pt x="20" y="52"/>
                  <a:pt x="20" y="52"/>
                  <a:pt x="20" y="52"/>
                </a:cubicBezTo>
                <a:cubicBezTo>
                  <a:pt x="20" y="39"/>
                  <a:pt x="12" y="37"/>
                  <a:pt x="12" y="29"/>
                </a:cubicBezTo>
                <a:cubicBezTo>
                  <a:pt x="12" y="21"/>
                  <a:pt x="19" y="15"/>
                  <a:pt x="26" y="15"/>
                </a:cubicBezTo>
                <a:cubicBezTo>
                  <a:pt x="26" y="15"/>
                  <a:pt x="26" y="15"/>
                  <a:pt x="26" y="15"/>
                </a:cubicBezTo>
                <a:close/>
                <a:moveTo>
                  <a:pt x="28" y="17"/>
                </a:moveTo>
                <a:cubicBezTo>
                  <a:pt x="29" y="17"/>
                  <a:pt x="29" y="17"/>
                  <a:pt x="29" y="17"/>
                </a:cubicBezTo>
                <a:cubicBezTo>
                  <a:pt x="31" y="18"/>
                  <a:pt x="32" y="19"/>
                  <a:pt x="34" y="20"/>
                </a:cubicBezTo>
                <a:cubicBezTo>
                  <a:pt x="33" y="19"/>
                  <a:pt x="33" y="19"/>
                  <a:pt x="32" y="19"/>
                </a:cubicBezTo>
                <a:cubicBezTo>
                  <a:pt x="31" y="19"/>
                  <a:pt x="31" y="19"/>
                  <a:pt x="31" y="19"/>
                </a:cubicBezTo>
                <a:cubicBezTo>
                  <a:pt x="30" y="19"/>
                  <a:pt x="30" y="19"/>
                  <a:pt x="29" y="18"/>
                </a:cubicBezTo>
                <a:cubicBezTo>
                  <a:pt x="28" y="19"/>
                  <a:pt x="27" y="19"/>
                  <a:pt x="26" y="19"/>
                </a:cubicBezTo>
                <a:cubicBezTo>
                  <a:pt x="24" y="20"/>
                  <a:pt x="22" y="21"/>
                  <a:pt x="20" y="22"/>
                </a:cubicBezTo>
                <a:cubicBezTo>
                  <a:pt x="19" y="23"/>
                  <a:pt x="19" y="23"/>
                  <a:pt x="19" y="23"/>
                </a:cubicBezTo>
                <a:cubicBezTo>
                  <a:pt x="18" y="25"/>
                  <a:pt x="17" y="27"/>
                  <a:pt x="17" y="29"/>
                </a:cubicBezTo>
                <a:cubicBezTo>
                  <a:pt x="16" y="30"/>
                  <a:pt x="16" y="30"/>
                  <a:pt x="16" y="30"/>
                </a:cubicBezTo>
                <a:cubicBezTo>
                  <a:pt x="16" y="31"/>
                  <a:pt x="16" y="33"/>
                  <a:pt x="16" y="34"/>
                </a:cubicBezTo>
                <a:cubicBezTo>
                  <a:pt x="16" y="33"/>
                  <a:pt x="16" y="33"/>
                  <a:pt x="15" y="32"/>
                </a:cubicBezTo>
                <a:cubicBezTo>
                  <a:pt x="15" y="31"/>
                  <a:pt x="15" y="31"/>
                  <a:pt x="15" y="31"/>
                </a:cubicBezTo>
                <a:cubicBezTo>
                  <a:pt x="15" y="29"/>
                  <a:pt x="15" y="28"/>
                  <a:pt x="15" y="26"/>
                </a:cubicBezTo>
                <a:cubicBezTo>
                  <a:pt x="15" y="25"/>
                  <a:pt x="15" y="25"/>
                  <a:pt x="15" y="25"/>
                </a:cubicBezTo>
                <a:cubicBezTo>
                  <a:pt x="16" y="24"/>
                  <a:pt x="17" y="22"/>
                  <a:pt x="18" y="21"/>
                </a:cubicBezTo>
                <a:cubicBezTo>
                  <a:pt x="19" y="20"/>
                  <a:pt x="19" y="20"/>
                  <a:pt x="19" y="20"/>
                </a:cubicBezTo>
                <a:cubicBezTo>
                  <a:pt x="20" y="19"/>
                  <a:pt x="22" y="18"/>
                  <a:pt x="24" y="17"/>
                </a:cubicBezTo>
                <a:cubicBezTo>
                  <a:pt x="25" y="17"/>
                  <a:pt x="25" y="17"/>
                  <a:pt x="26" y="17"/>
                </a:cubicBezTo>
                <a:cubicBezTo>
                  <a:pt x="27" y="17"/>
                  <a:pt x="28" y="17"/>
                  <a:pt x="28" y="17"/>
                </a:cubicBezTo>
                <a:cubicBezTo>
                  <a:pt x="28" y="17"/>
                  <a:pt x="28" y="17"/>
                  <a:pt x="28" y="17"/>
                </a:cubicBezTo>
                <a:close/>
                <a:moveTo>
                  <a:pt x="25" y="0"/>
                </a:moveTo>
                <a:cubicBezTo>
                  <a:pt x="28" y="0"/>
                  <a:pt x="28" y="0"/>
                  <a:pt x="28" y="0"/>
                </a:cubicBezTo>
                <a:cubicBezTo>
                  <a:pt x="28" y="10"/>
                  <a:pt x="28" y="10"/>
                  <a:pt x="28" y="10"/>
                </a:cubicBezTo>
                <a:cubicBezTo>
                  <a:pt x="28" y="10"/>
                  <a:pt x="27" y="10"/>
                  <a:pt x="27" y="10"/>
                </a:cubicBezTo>
                <a:cubicBezTo>
                  <a:pt x="26" y="10"/>
                  <a:pt x="25" y="10"/>
                  <a:pt x="25" y="10"/>
                </a:cubicBezTo>
                <a:cubicBezTo>
                  <a:pt x="25" y="0"/>
                  <a:pt x="25" y="0"/>
                  <a:pt x="25" y="0"/>
                </a:cubicBezTo>
                <a:close/>
                <a:moveTo>
                  <a:pt x="44" y="7"/>
                </a:moveTo>
                <a:cubicBezTo>
                  <a:pt x="47" y="10"/>
                  <a:pt x="47" y="10"/>
                  <a:pt x="47" y="10"/>
                </a:cubicBezTo>
                <a:cubicBezTo>
                  <a:pt x="40" y="16"/>
                  <a:pt x="40" y="16"/>
                  <a:pt x="40" y="16"/>
                </a:cubicBezTo>
                <a:cubicBezTo>
                  <a:pt x="40" y="15"/>
                  <a:pt x="39" y="14"/>
                  <a:pt x="38" y="14"/>
                </a:cubicBezTo>
                <a:cubicBezTo>
                  <a:pt x="44" y="7"/>
                  <a:pt x="44" y="7"/>
                  <a:pt x="44" y="7"/>
                </a:cubicBezTo>
                <a:close/>
                <a:moveTo>
                  <a:pt x="14" y="42"/>
                </a:moveTo>
                <a:cubicBezTo>
                  <a:pt x="9" y="47"/>
                  <a:pt x="9" y="47"/>
                  <a:pt x="9" y="47"/>
                </a:cubicBezTo>
                <a:cubicBezTo>
                  <a:pt x="6" y="45"/>
                  <a:pt x="6" y="45"/>
                  <a:pt x="6" y="45"/>
                </a:cubicBezTo>
                <a:cubicBezTo>
                  <a:pt x="11" y="40"/>
                  <a:pt x="11" y="40"/>
                  <a:pt x="11" y="40"/>
                </a:cubicBezTo>
                <a:cubicBezTo>
                  <a:pt x="12" y="41"/>
                  <a:pt x="13" y="42"/>
                  <a:pt x="14" y="42"/>
                </a:cubicBezTo>
                <a:cubicBezTo>
                  <a:pt x="14" y="42"/>
                  <a:pt x="14" y="42"/>
                  <a:pt x="14" y="42"/>
                </a:cubicBezTo>
                <a:close/>
                <a:moveTo>
                  <a:pt x="9" y="7"/>
                </a:moveTo>
                <a:cubicBezTo>
                  <a:pt x="6" y="10"/>
                  <a:pt x="6" y="10"/>
                  <a:pt x="6" y="10"/>
                </a:cubicBezTo>
                <a:cubicBezTo>
                  <a:pt x="13" y="16"/>
                  <a:pt x="13" y="16"/>
                  <a:pt x="13" y="16"/>
                </a:cubicBezTo>
                <a:cubicBezTo>
                  <a:pt x="14" y="15"/>
                  <a:pt x="14" y="14"/>
                  <a:pt x="15" y="14"/>
                </a:cubicBezTo>
                <a:cubicBezTo>
                  <a:pt x="9" y="7"/>
                  <a:pt x="9" y="7"/>
                  <a:pt x="9" y="7"/>
                </a:cubicBezTo>
                <a:close/>
                <a:moveTo>
                  <a:pt x="39" y="42"/>
                </a:moveTo>
                <a:cubicBezTo>
                  <a:pt x="44" y="47"/>
                  <a:pt x="44" y="47"/>
                  <a:pt x="44" y="47"/>
                </a:cubicBezTo>
                <a:cubicBezTo>
                  <a:pt x="47" y="45"/>
                  <a:pt x="47" y="45"/>
                  <a:pt x="47" y="45"/>
                </a:cubicBezTo>
                <a:cubicBezTo>
                  <a:pt x="42" y="40"/>
                  <a:pt x="42" y="40"/>
                  <a:pt x="42" y="40"/>
                </a:cubicBezTo>
                <a:cubicBezTo>
                  <a:pt x="41" y="41"/>
                  <a:pt x="40" y="42"/>
                  <a:pt x="39" y="42"/>
                </a:cubicBezTo>
                <a:cubicBezTo>
                  <a:pt x="39" y="42"/>
                  <a:pt x="39" y="42"/>
                  <a:pt x="39" y="42"/>
                </a:cubicBezTo>
                <a:close/>
                <a:moveTo>
                  <a:pt x="53" y="26"/>
                </a:moveTo>
                <a:cubicBezTo>
                  <a:pt x="53" y="29"/>
                  <a:pt x="53" y="29"/>
                  <a:pt x="53" y="29"/>
                </a:cubicBezTo>
                <a:cubicBezTo>
                  <a:pt x="45" y="29"/>
                  <a:pt x="45" y="29"/>
                  <a:pt x="45" y="29"/>
                </a:cubicBezTo>
                <a:cubicBezTo>
                  <a:pt x="45" y="29"/>
                  <a:pt x="45" y="29"/>
                  <a:pt x="45" y="29"/>
                </a:cubicBezTo>
                <a:cubicBezTo>
                  <a:pt x="45" y="28"/>
                  <a:pt x="45" y="27"/>
                  <a:pt x="45" y="26"/>
                </a:cubicBezTo>
                <a:cubicBezTo>
                  <a:pt x="53" y="26"/>
                  <a:pt x="53" y="26"/>
                  <a:pt x="53" y="26"/>
                </a:cubicBezTo>
                <a:close/>
                <a:moveTo>
                  <a:pt x="8" y="29"/>
                </a:moveTo>
                <a:cubicBezTo>
                  <a:pt x="0" y="29"/>
                  <a:pt x="0" y="29"/>
                  <a:pt x="0" y="29"/>
                </a:cubicBezTo>
                <a:cubicBezTo>
                  <a:pt x="0" y="26"/>
                  <a:pt x="0" y="26"/>
                  <a:pt x="0" y="26"/>
                </a:cubicBezTo>
                <a:cubicBezTo>
                  <a:pt x="8" y="26"/>
                  <a:pt x="8" y="26"/>
                  <a:pt x="8" y="26"/>
                </a:cubicBezTo>
                <a:cubicBezTo>
                  <a:pt x="8" y="27"/>
                  <a:pt x="8" y="28"/>
                  <a:pt x="8" y="29"/>
                </a:cubicBezTo>
                <a:cubicBezTo>
                  <a:pt x="8" y="29"/>
                  <a:pt x="8" y="29"/>
                  <a:pt x="8" y="29"/>
                </a:cubicBezTo>
                <a:cubicBezTo>
                  <a:pt x="8" y="29"/>
                  <a:pt x="8" y="29"/>
                  <a:pt x="8" y="29"/>
                </a:cubicBezTo>
                <a:close/>
              </a:path>
            </a:pathLst>
          </a:custGeom>
          <a:solidFill>
            <a:schemeClr val="bg1"/>
          </a:solidFill>
          <a:ln>
            <a:noFill/>
          </a:ln>
        </p:spPr>
        <p:txBody>
          <a:bodyPr vert="horz" wrap="square" lIns="68580" tIns="34290" rIns="68580" bIns="34290" numCol="1" anchor="t" anchorCtr="0" compatLnSpc="1">
            <a:normAutofit fontScale="82500" lnSpcReduction="20000"/>
          </a:bodyPr>
          <a:lstStyle/>
          <a:p>
            <a:pPr fontAlgn="auto">
              <a:lnSpc>
                <a:spcPct val="13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5"/>
            </p:custDataLst>
          </p:nvPr>
        </p:nvSpPr>
        <p:spPr>
          <a:xfrm>
            <a:off x="5351145" y="5013784"/>
            <a:ext cx="7854950" cy="438785"/>
          </a:xfrm>
          <a:prstGeom prst="rect">
            <a:avLst/>
          </a:prstGeom>
          <a:noFill/>
        </p:spPr>
        <p:txBody>
          <a:bodyPr wrap="square" rtlCol="0" anchor="ctr" anchorCtr="0">
            <a:noAutofit/>
          </a:bodyPr>
          <a:lstStyle/>
          <a:p>
            <a:pPr fontAlgn="auto">
              <a:lnSpc>
                <a:spcPct val="120000"/>
              </a:lnSpc>
            </a:pPr>
            <a:r>
              <a:rPr lang="zh-CN" altLang="en-US" spc="150" dirty="0">
                <a:uFillTx/>
                <a:latin typeface="Arial" panose="020B0604020202020204" pitchFamily="34" charset="0"/>
                <a:ea typeface="微软雅黑" panose="020B0503020204020204" pitchFamily="34" charset="-122"/>
                <a:sym typeface="Arial" panose="020B0604020202020204" pitchFamily="34" charset="0"/>
              </a:rPr>
              <a:t>专用账户余额归总包单位所有。</a:t>
            </a:r>
          </a:p>
        </p:txBody>
      </p:sp>
      <p:cxnSp>
        <p:nvCxnSpPr>
          <p:cNvPr id="20" name="直接连接符 19"/>
          <p:cNvCxnSpPr>
            <a:cxnSpLocks/>
          </p:cNvCxnSpPr>
          <p:nvPr>
            <p:custDataLst>
              <p:tags r:id="rId16"/>
            </p:custDataLst>
          </p:nvPr>
        </p:nvCxnSpPr>
        <p:spPr>
          <a:xfrm flipH="1">
            <a:off x="2913380" y="1332436"/>
            <a:ext cx="15240" cy="38750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7"/>
            </p:custDataLst>
          </p:nvPr>
        </p:nvCxnSpPr>
        <p:spPr>
          <a:xfrm flipH="1">
            <a:off x="2973705" y="1332436"/>
            <a:ext cx="56578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8"/>
            </p:custDataLst>
          </p:nvPr>
        </p:nvCxnSpPr>
        <p:spPr>
          <a:xfrm flipH="1">
            <a:off x="2928620" y="2963116"/>
            <a:ext cx="56578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9"/>
            </p:custDataLst>
          </p:nvPr>
        </p:nvCxnSpPr>
        <p:spPr>
          <a:xfrm flipH="1">
            <a:off x="2913380" y="5207511"/>
            <a:ext cx="56578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3" name="repairing-service_75668"/>
          <p:cNvSpPr>
            <a:spLocks noChangeAspect="1"/>
          </p:cNvSpPr>
          <p:nvPr>
            <p:custDataLst>
              <p:tags r:id="rId20"/>
            </p:custDataLst>
          </p:nvPr>
        </p:nvSpPr>
        <p:spPr bwMode="auto">
          <a:xfrm>
            <a:off x="3623310" y="2822146"/>
            <a:ext cx="234315" cy="23368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chemeClr val="bg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5279643" y="2521947"/>
            <a:ext cx="6719766" cy="1198880"/>
          </a:xfrm>
          <a:prstGeom prst="rect">
            <a:avLst/>
          </a:prstGeom>
          <a:noFill/>
        </p:spPr>
        <p:txBody>
          <a:bodyPr wrap="square" rtlCol="0" anchor="t">
            <a:spAutoFit/>
          </a:bodyPr>
          <a:lstStyle/>
          <a:p>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、尚有拖欠农民工工资案件正在处理的；</a:t>
            </a:r>
          </a:p>
          <a:p>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、农民工因工资支付问题正在申请劳动争议仲裁或者向人民法院提起诉讼的；</a:t>
            </a:r>
          </a:p>
          <a:p>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、其他拖欠农民工工资的情形。</a:t>
            </a:r>
          </a:p>
        </p:txBody>
      </p:sp>
      <p:sp>
        <p:nvSpPr>
          <p:cNvPr id="25" name="矩形 24"/>
          <p:cNvSpPr/>
          <p:nvPr/>
        </p:nvSpPr>
        <p:spPr>
          <a:xfrm>
            <a:off x="30480" y="5782274"/>
            <a:ext cx="12191365" cy="1080806"/>
          </a:xfrm>
          <a:prstGeom prst="rect">
            <a:avLst/>
          </a:prstGeom>
          <a:solidFill>
            <a:srgbClr val="3498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2770" y="5937814"/>
            <a:ext cx="11320780" cy="479234"/>
          </a:xfrm>
          <a:prstGeom prst="rect">
            <a:avLst/>
          </a:prstGeom>
          <a:noFill/>
        </p:spPr>
        <p:txBody>
          <a:bodyPr wrap="square" rtlCol="0">
            <a:spAutoFit/>
          </a:bodyPr>
          <a:lstStyle/>
          <a:p>
            <a:pPr>
              <a:lnSpc>
                <a:spcPct val="160000"/>
              </a:lnSpc>
            </a:pPr>
            <a:r>
              <a:rPr lang="zh-CN" altLang="en-US" dirty="0">
                <a:solidFill>
                  <a:schemeClr val="bg1"/>
                </a:solidFill>
              </a:rPr>
              <a:t>办法明确了专用账户的撤销条件，未经开户单位申请，开户银行不得擅自撤销专用账户。</a:t>
            </a:r>
          </a:p>
        </p:txBody>
      </p:sp>
      <p:sp>
        <p:nvSpPr>
          <p:cNvPr id="27" name="圆角矩形 139">
            <a:extLst>
              <a:ext uri="{FF2B5EF4-FFF2-40B4-BE49-F238E27FC236}">
                <a16:creationId xmlns:a16="http://schemas.microsoft.com/office/drawing/2014/main" id="{6A54E7D8-0541-4016-8DE3-AE8B78FCF7D7}"/>
              </a:ext>
            </a:extLst>
          </p:cNvPr>
          <p:cNvSpPr/>
          <p:nvPr>
            <p:custDataLst>
              <p:tags r:id="rId21"/>
            </p:custDataLst>
          </p:nvPr>
        </p:nvSpPr>
        <p:spPr>
          <a:xfrm rot="8707077">
            <a:off x="3469892" y="3950829"/>
            <a:ext cx="435270" cy="438644"/>
          </a:xfrm>
          <a:prstGeom prst="roundRect">
            <a:avLst>
              <a:gd name="adj" fmla="val 50000"/>
            </a:avLst>
          </a:prstGeom>
          <a:solidFill>
            <a:srgbClr val="1AA3AA"/>
          </a:solidFill>
          <a:ln>
            <a:solidFill>
              <a:srgbClr val="1AA3AA">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4">
            <a:extLst>
              <a:ext uri="{FF2B5EF4-FFF2-40B4-BE49-F238E27FC236}">
                <a16:creationId xmlns:a16="http://schemas.microsoft.com/office/drawing/2014/main" id="{A9833010-CD2A-4B38-AE60-C995AECC9A77}"/>
              </a:ext>
            </a:extLst>
          </p:cNvPr>
          <p:cNvSpPr>
            <a:spLocks noEditPoints="1"/>
          </p:cNvSpPr>
          <p:nvPr>
            <p:custDataLst>
              <p:tags r:id="rId22"/>
            </p:custDataLst>
          </p:nvPr>
        </p:nvSpPr>
        <p:spPr bwMode="auto">
          <a:xfrm>
            <a:off x="3592305" y="4017790"/>
            <a:ext cx="183893" cy="219884"/>
          </a:xfrm>
          <a:custGeom>
            <a:avLst/>
            <a:gdLst>
              <a:gd name="T0" fmla="*/ 34 w 53"/>
              <a:gd name="T1" fmla="*/ 54 h 63"/>
              <a:gd name="T2" fmla="*/ 35 w 53"/>
              <a:gd name="T3" fmla="*/ 56 h 63"/>
              <a:gd name="T4" fmla="*/ 19 w 53"/>
              <a:gd name="T5" fmla="*/ 57 h 63"/>
              <a:gd name="T6" fmla="*/ 18 w 53"/>
              <a:gd name="T7" fmla="*/ 55 h 63"/>
              <a:gd name="T8" fmla="*/ 19 w 53"/>
              <a:gd name="T9" fmla="*/ 54 h 63"/>
              <a:gd name="T10" fmla="*/ 32 w 53"/>
              <a:gd name="T11" fmla="*/ 61 h 63"/>
              <a:gd name="T12" fmla="*/ 23 w 53"/>
              <a:gd name="T13" fmla="*/ 63 h 63"/>
              <a:gd name="T14" fmla="*/ 21 w 53"/>
              <a:gd name="T15" fmla="*/ 59 h 63"/>
              <a:gd name="T16" fmla="*/ 26 w 53"/>
              <a:gd name="T17" fmla="*/ 15 h 63"/>
              <a:gd name="T18" fmla="*/ 33 w 53"/>
              <a:gd name="T19" fmla="*/ 52 h 63"/>
              <a:gd name="T20" fmla="*/ 12 w 53"/>
              <a:gd name="T21" fmla="*/ 29 h 63"/>
              <a:gd name="T22" fmla="*/ 26 w 53"/>
              <a:gd name="T23" fmla="*/ 15 h 63"/>
              <a:gd name="T24" fmla="*/ 29 w 53"/>
              <a:gd name="T25" fmla="*/ 17 h 63"/>
              <a:gd name="T26" fmla="*/ 32 w 53"/>
              <a:gd name="T27" fmla="*/ 19 h 63"/>
              <a:gd name="T28" fmla="*/ 29 w 53"/>
              <a:gd name="T29" fmla="*/ 18 h 63"/>
              <a:gd name="T30" fmla="*/ 20 w 53"/>
              <a:gd name="T31" fmla="*/ 22 h 63"/>
              <a:gd name="T32" fmla="*/ 17 w 53"/>
              <a:gd name="T33" fmla="*/ 29 h 63"/>
              <a:gd name="T34" fmla="*/ 16 w 53"/>
              <a:gd name="T35" fmla="*/ 34 h 63"/>
              <a:gd name="T36" fmla="*/ 15 w 53"/>
              <a:gd name="T37" fmla="*/ 31 h 63"/>
              <a:gd name="T38" fmla="*/ 15 w 53"/>
              <a:gd name="T39" fmla="*/ 25 h 63"/>
              <a:gd name="T40" fmla="*/ 19 w 53"/>
              <a:gd name="T41" fmla="*/ 20 h 63"/>
              <a:gd name="T42" fmla="*/ 26 w 53"/>
              <a:gd name="T43" fmla="*/ 17 h 63"/>
              <a:gd name="T44" fmla="*/ 28 w 53"/>
              <a:gd name="T45" fmla="*/ 17 h 63"/>
              <a:gd name="T46" fmla="*/ 28 w 53"/>
              <a:gd name="T47" fmla="*/ 0 h 63"/>
              <a:gd name="T48" fmla="*/ 27 w 53"/>
              <a:gd name="T49" fmla="*/ 10 h 63"/>
              <a:gd name="T50" fmla="*/ 25 w 53"/>
              <a:gd name="T51" fmla="*/ 0 h 63"/>
              <a:gd name="T52" fmla="*/ 47 w 53"/>
              <a:gd name="T53" fmla="*/ 10 h 63"/>
              <a:gd name="T54" fmla="*/ 38 w 53"/>
              <a:gd name="T55" fmla="*/ 14 h 63"/>
              <a:gd name="T56" fmla="*/ 14 w 53"/>
              <a:gd name="T57" fmla="*/ 42 h 63"/>
              <a:gd name="T58" fmla="*/ 6 w 53"/>
              <a:gd name="T59" fmla="*/ 45 h 63"/>
              <a:gd name="T60" fmla="*/ 14 w 53"/>
              <a:gd name="T61" fmla="*/ 42 h 63"/>
              <a:gd name="T62" fmla="*/ 9 w 53"/>
              <a:gd name="T63" fmla="*/ 7 h 63"/>
              <a:gd name="T64" fmla="*/ 13 w 53"/>
              <a:gd name="T65" fmla="*/ 16 h 63"/>
              <a:gd name="T66" fmla="*/ 9 w 53"/>
              <a:gd name="T67" fmla="*/ 7 h 63"/>
              <a:gd name="T68" fmla="*/ 44 w 53"/>
              <a:gd name="T69" fmla="*/ 47 h 63"/>
              <a:gd name="T70" fmla="*/ 42 w 53"/>
              <a:gd name="T71" fmla="*/ 40 h 63"/>
              <a:gd name="T72" fmla="*/ 39 w 53"/>
              <a:gd name="T73" fmla="*/ 42 h 63"/>
              <a:gd name="T74" fmla="*/ 53 w 53"/>
              <a:gd name="T75" fmla="*/ 29 h 63"/>
              <a:gd name="T76" fmla="*/ 45 w 53"/>
              <a:gd name="T77" fmla="*/ 29 h 63"/>
              <a:gd name="T78" fmla="*/ 53 w 53"/>
              <a:gd name="T79" fmla="*/ 26 h 63"/>
              <a:gd name="T80" fmla="*/ 0 w 53"/>
              <a:gd name="T81" fmla="*/ 29 h 63"/>
              <a:gd name="T82" fmla="*/ 8 w 53"/>
              <a:gd name="T83" fmla="*/ 26 h 63"/>
              <a:gd name="T84" fmla="*/ 8 w 53"/>
              <a:gd name="T8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3">
                <a:moveTo>
                  <a:pt x="19" y="54"/>
                </a:moveTo>
                <a:cubicBezTo>
                  <a:pt x="34" y="54"/>
                  <a:pt x="34" y="54"/>
                  <a:pt x="34" y="54"/>
                </a:cubicBezTo>
                <a:cubicBezTo>
                  <a:pt x="34" y="54"/>
                  <a:pt x="35" y="54"/>
                  <a:pt x="35" y="55"/>
                </a:cubicBezTo>
                <a:cubicBezTo>
                  <a:pt x="35" y="56"/>
                  <a:pt x="35" y="56"/>
                  <a:pt x="35" y="56"/>
                </a:cubicBezTo>
                <a:cubicBezTo>
                  <a:pt x="35" y="57"/>
                  <a:pt x="34" y="57"/>
                  <a:pt x="34" y="57"/>
                </a:cubicBezTo>
                <a:cubicBezTo>
                  <a:pt x="19" y="57"/>
                  <a:pt x="19" y="57"/>
                  <a:pt x="19" y="57"/>
                </a:cubicBezTo>
                <a:cubicBezTo>
                  <a:pt x="19" y="57"/>
                  <a:pt x="18" y="57"/>
                  <a:pt x="18" y="56"/>
                </a:cubicBezTo>
                <a:cubicBezTo>
                  <a:pt x="18" y="55"/>
                  <a:pt x="18" y="55"/>
                  <a:pt x="18" y="55"/>
                </a:cubicBezTo>
                <a:cubicBezTo>
                  <a:pt x="18" y="54"/>
                  <a:pt x="19" y="54"/>
                  <a:pt x="19" y="54"/>
                </a:cubicBezTo>
                <a:cubicBezTo>
                  <a:pt x="19" y="54"/>
                  <a:pt x="19" y="54"/>
                  <a:pt x="19" y="54"/>
                </a:cubicBezTo>
                <a:close/>
                <a:moveTo>
                  <a:pt x="32" y="59"/>
                </a:moveTo>
                <a:cubicBezTo>
                  <a:pt x="32" y="61"/>
                  <a:pt x="32" y="61"/>
                  <a:pt x="32" y="61"/>
                </a:cubicBezTo>
                <a:cubicBezTo>
                  <a:pt x="32" y="62"/>
                  <a:pt x="31" y="63"/>
                  <a:pt x="30" y="63"/>
                </a:cubicBezTo>
                <a:cubicBezTo>
                  <a:pt x="23" y="63"/>
                  <a:pt x="23" y="63"/>
                  <a:pt x="23" y="63"/>
                </a:cubicBezTo>
                <a:cubicBezTo>
                  <a:pt x="22" y="63"/>
                  <a:pt x="21" y="62"/>
                  <a:pt x="21" y="61"/>
                </a:cubicBezTo>
                <a:cubicBezTo>
                  <a:pt x="21" y="59"/>
                  <a:pt x="21" y="59"/>
                  <a:pt x="21" y="59"/>
                </a:cubicBezTo>
                <a:cubicBezTo>
                  <a:pt x="32" y="59"/>
                  <a:pt x="32" y="59"/>
                  <a:pt x="32" y="59"/>
                </a:cubicBezTo>
                <a:close/>
                <a:moveTo>
                  <a:pt x="26" y="15"/>
                </a:moveTo>
                <a:cubicBezTo>
                  <a:pt x="34" y="15"/>
                  <a:pt x="40" y="21"/>
                  <a:pt x="40" y="29"/>
                </a:cubicBezTo>
                <a:cubicBezTo>
                  <a:pt x="40" y="37"/>
                  <a:pt x="33" y="39"/>
                  <a:pt x="33" y="52"/>
                </a:cubicBezTo>
                <a:cubicBezTo>
                  <a:pt x="20" y="52"/>
                  <a:pt x="20" y="52"/>
                  <a:pt x="20" y="52"/>
                </a:cubicBezTo>
                <a:cubicBezTo>
                  <a:pt x="20" y="39"/>
                  <a:pt x="12" y="37"/>
                  <a:pt x="12" y="29"/>
                </a:cubicBezTo>
                <a:cubicBezTo>
                  <a:pt x="12" y="21"/>
                  <a:pt x="19" y="15"/>
                  <a:pt x="26" y="15"/>
                </a:cubicBezTo>
                <a:cubicBezTo>
                  <a:pt x="26" y="15"/>
                  <a:pt x="26" y="15"/>
                  <a:pt x="26" y="15"/>
                </a:cubicBezTo>
                <a:close/>
                <a:moveTo>
                  <a:pt x="28" y="17"/>
                </a:moveTo>
                <a:cubicBezTo>
                  <a:pt x="29" y="17"/>
                  <a:pt x="29" y="17"/>
                  <a:pt x="29" y="17"/>
                </a:cubicBezTo>
                <a:cubicBezTo>
                  <a:pt x="31" y="18"/>
                  <a:pt x="32" y="19"/>
                  <a:pt x="34" y="20"/>
                </a:cubicBezTo>
                <a:cubicBezTo>
                  <a:pt x="33" y="19"/>
                  <a:pt x="33" y="19"/>
                  <a:pt x="32" y="19"/>
                </a:cubicBezTo>
                <a:cubicBezTo>
                  <a:pt x="31" y="19"/>
                  <a:pt x="31" y="19"/>
                  <a:pt x="31" y="19"/>
                </a:cubicBezTo>
                <a:cubicBezTo>
                  <a:pt x="30" y="19"/>
                  <a:pt x="30" y="19"/>
                  <a:pt x="29" y="18"/>
                </a:cubicBezTo>
                <a:cubicBezTo>
                  <a:pt x="28" y="19"/>
                  <a:pt x="27" y="19"/>
                  <a:pt x="26" y="19"/>
                </a:cubicBezTo>
                <a:cubicBezTo>
                  <a:pt x="24" y="20"/>
                  <a:pt x="22" y="21"/>
                  <a:pt x="20" y="22"/>
                </a:cubicBezTo>
                <a:cubicBezTo>
                  <a:pt x="19" y="23"/>
                  <a:pt x="19" y="23"/>
                  <a:pt x="19" y="23"/>
                </a:cubicBezTo>
                <a:cubicBezTo>
                  <a:pt x="18" y="25"/>
                  <a:pt x="17" y="27"/>
                  <a:pt x="17" y="29"/>
                </a:cubicBezTo>
                <a:cubicBezTo>
                  <a:pt x="16" y="30"/>
                  <a:pt x="16" y="30"/>
                  <a:pt x="16" y="30"/>
                </a:cubicBezTo>
                <a:cubicBezTo>
                  <a:pt x="16" y="31"/>
                  <a:pt x="16" y="33"/>
                  <a:pt x="16" y="34"/>
                </a:cubicBezTo>
                <a:cubicBezTo>
                  <a:pt x="16" y="33"/>
                  <a:pt x="16" y="33"/>
                  <a:pt x="15" y="32"/>
                </a:cubicBezTo>
                <a:cubicBezTo>
                  <a:pt x="15" y="31"/>
                  <a:pt x="15" y="31"/>
                  <a:pt x="15" y="31"/>
                </a:cubicBezTo>
                <a:cubicBezTo>
                  <a:pt x="15" y="29"/>
                  <a:pt x="15" y="28"/>
                  <a:pt x="15" y="26"/>
                </a:cubicBezTo>
                <a:cubicBezTo>
                  <a:pt x="15" y="25"/>
                  <a:pt x="15" y="25"/>
                  <a:pt x="15" y="25"/>
                </a:cubicBezTo>
                <a:cubicBezTo>
                  <a:pt x="16" y="24"/>
                  <a:pt x="17" y="22"/>
                  <a:pt x="18" y="21"/>
                </a:cubicBezTo>
                <a:cubicBezTo>
                  <a:pt x="19" y="20"/>
                  <a:pt x="19" y="20"/>
                  <a:pt x="19" y="20"/>
                </a:cubicBezTo>
                <a:cubicBezTo>
                  <a:pt x="20" y="19"/>
                  <a:pt x="22" y="18"/>
                  <a:pt x="24" y="17"/>
                </a:cubicBezTo>
                <a:cubicBezTo>
                  <a:pt x="25" y="17"/>
                  <a:pt x="25" y="17"/>
                  <a:pt x="26" y="17"/>
                </a:cubicBezTo>
                <a:cubicBezTo>
                  <a:pt x="27" y="17"/>
                  <a:pt x="28" y="17"/>
                  <a:pt x="28" y="17"/>
                </a:cubicBezTo>
                <a:cubicBezTo>
                  <a:pt x="28" y="17"/>
                  <a:pt x="28" y="17"/>
                  <a:pt x="28" y="17"/>
                </a:cubicBezTo>
                <a:close/>
                <a:moveTo>
                  <a:pt x="25" y="0"/>
                </a:moveTo>
                <a:cubicBezTo>
                  <a:pt x="28" y="0"/>
                  <a:pt x="28" y="0"/>
                  <a:pt x="28" y="0"/>
                </a:cubicBezTo>
                <a:cubicBezTo>
                  <a:pt x="28" y="10"/>
                  <a:pt x="28" y="10"/>
                  <a:pt x="28" y="10"/>
                </a:cubicBezTo>
                <a:cubicBezTo>
                  <a:pt x="28" y="10"/>
                  <a:pt x="27" y="10"/>
                  <a:pt x="27" y="10"/>
                </a:cubicBezTo>
                <a:cubicBezTo>
                  <a:pt x="26" y="10"/>
                  <a:pt x="25" y="10"/>
                  <a:pt x="25" y="10"/>
                </a:cubicBezTo>
                <a:cubicBezTo>
                  <a:pt x="25" y="0"/>
                  <a:pt x="25" y="0"/>
                  <a:pt x="25" y="0"/>
                </a:cubicBezTo>
                <a:close/>
                <a:moveTo>
                  <a:pt x="44" y="7"/>
                </a:moveTo>
                <a:cubicBezTo>
                  <a:pt x="47" y="10"/>
                  <a:pt x="47" y="10"/>
                  <a:pt x="47" y="10"/>
                </a:cubicBezTo>
                <a:cubicBezTo>
                  <a:pt x="40" y="16"/>
                  <a:pt x="40" y="16"/>
                  <a:pt x="40" y="16"/>
                </a:cubicBezTo>
                <a:cubicBezTo>
                  <a:pt x="40" y="15"/>
                  <a:pt x="39" y="14"/>
                  <a:pt x="38" y="14"/>
                </a:cubicBezTo>
                <a:cubicBezTo>
                  <a:pt x="44" y="7"/>
                  <a:pt x="44" y="7"/>
                  <a:pt x="44" y="7"/>
                </a:cubicBezTo>
                <a:close/>
                <a:moveTo>
                  <a:pt x="14" y="42"/>
                </a:moveTo>
                <a:cubicBezTo>
                  <a:pt x="9" y="47"/>
                  <a:pt x="9" y="47"/>
                  <a:pt x="9" y="47"/>
                </a:cubicBezTo>
                <a:cubicBezTo>
                  <a:pt x="6" y="45"/>
                  <a:pt x="6" y="45"/>
                  <a:pt x="6" y="45"/>
                </a:cubicBezTo>
                <a:cubicBezTo>
                  <a:pt x="11" y="40"/>
                  <a:pt x="11" y="40"/>
                  <a:pt x="11" y="40"/>
                </a:cubicBezTo>
                <a:cubicBezTo>
                  <a:pt x="12" y="41"/>
                  <a:pt x="13" y="42"/>
                  <a:pt x="14" y="42"/>
                </a:cubicBezTo>
                <a:cubicBezTo>
                  <a:pt x="14" y="42"/>
                  <a:pt x="14" y="42"/>
                  <a:pt x="14" y="42"/>
                </a:cubicBezTo>
                <a:close/>
                <a:moveTo>
                  <a:pt x="9" y="7"/>
                </a:moveTo>
                <a:cubicBezTo>
                  <a:pt x="6" y="10"/>
                  <a:pt x="6" y="10"/>
                  <a:pt x="6" y="10"/>
                </a:cubicBezTo>
                <a:cubicBezTo>
                  <a:pt x="13" y="16"/>
                  <a:pt x="13" y="16"/>
                  <a:pt x="13" y="16"/>
                </a:cubicBezTo>
                <a:cubicBezTo>
                  <a:pt x="14" y="15"/>
                  <a:pt x="14" y="14"/>
                  <a:pt x="15" y="14"/>
                </a:cubicBezTo>
                <a:cubicBezTo>
                  <a:pt x="9" y="7"/>
                  <a:pt x="9" y="7"/>
                  <a:pt x="9" y="7"/>
                </a:cubicBezTo>
                <a:close/>
                <a:moveTo>
                  <a:pt x="39" y="42"/>
                </a:moveTo>
                <a:cubicBezTo>
                  <a:pt x="44" y="47"/>
                  <a:pt x="44" y="47"/>
                  <a:pt x="44" y="47"/>
                </a:cubicBezTo>
                <a:cubicBezTo>
                  <a:pt x="47" y="45"/>
                  <a:pt x="47" y="45"/>
                  <a:pt x="47" y="45"/>
                </a:cubicBezTo>
                <a:cubicBezTo>
                  <a:pt x="42" y="40"/>
                  <a:pt x="42" y="40"/>
                  <a:pt x="42" y="40"/>
                </a:cubicBezTo>
                <a:cubicBezTo>
                  <a:pt x="41" y="41"/>
                  <a:pt x="40" y="42"/>
                  <a:pt x="39" y="42"/>
                </a:cubicBezTo>
                <a:cubicBezTo>
                  <a:pt x="39" y="42"/>
                  <a:pt x="39" y="42"/>
                  <a:pt x="39" y="42"/>
                </a:cubicBezTo>
                <a:close/>
                <a:moveTo>
                  <a:pt x="53" y="26"/>
                </a:moveTo>
                <a:cubicBezTo>
                  <a:pt x="53" y="29"/>
                  <a:pt x="53" y="29"/>
                  <a:pt x="53" y="29"/>
                </a:cubicBezTo>
                <a:cubicBezTo>
                  <a:pt x="45" y="29"/>
                  <a:pt x="45" y="29"/>
                  <a:pt x="45" y="29"/>
                </a:cubicBezTo>
                <a:cubicBezTo>
                  <a:pt x="45" y="29"/>
                  <a:pt x="45" y="29"/>
                  <a:pt x="45" y="29"/>
                </a:cubicBezTo>
                <a:cubicBezTo>
                  <a:pt x="45" y="28"/>
                  <a:pt x="45" y="27"/>
                  <a:pt x="45" y="26"/>
                </a:cubicBezTo>
                <a:cubicBezTo>
                  <a:pt x="53" y="26"/>
                  <a:pt x="53" y="26"/>
                  <a:pt x="53" y="26"/>
                </a:cubicBezTo>
                <a:close/>
                <a:moveTo>
                  <a:pt x="8" y="29"/>
                </a:moveTo>
                <a:cubicBezTo>
                  <a:pt x="0" y="29"/>
                  <a:pt x="0" y="29"/>
                  <a:pt x="0" y="29"/>
                </a:cubicBezTo>
                <a:cubicBezTo>
                  <a:pt x="0" y="26"/>
                  <a:pt x="0" y="26"/>
                  <a:pt x="0" y="26"/>
                </a:cubicBezTo>
                <a:cubicBezTo>
                  <a:pt x="8" y="26"/>
                  <a:pt x="8" y="26"/>
                  <a:pt x="8" y="26"/>
                </a:cubicBezTo>
                <a:cubicBezTo>
                  <a:pt x="8" y="27"/>
                  <a:pt x="8" y="28"/>
                  <a:pt x="8" y="29"/>
                </a:cubicBezTo>
                <a:cubicBezTo>
                  <a:pt x="8" y="29"/>
                  <a:pt x="8" y="29"/>
                  <a:pt x="8" y="29"/>
                </a:cubicBezTo>
                <a:cubicBezTo>
                  <a:pt x="8" y="29"/>
                  <a:pt x="8" y="29"/>
                  <a:pt x="8" y="29"/>
                </a:cubicBezTo>
                <a:close/>
              </a:path>
            </a:pathLst>
          </a:custGeom>
          <a:solidFill>
            <a:sysClr val="window" lastClr="FFFFFF"/>
          </a:solidFill>
          <a:ln>
            <a:noFill/>
          </a:ln>
        </p:spPr>
        <p:txBody>
          <a:bodyPr vert="horz" wrap="square" lIns="68580" tIns="34290" rIns="68580" bIns="34290" numCol="1" anchor="t" anchorCtr="0" compatLnSpc="1">
            <a:normAutofit fontScale="65000" lnSpcReduction="20000"/>
          </a:bodyPr>
          <a:lstStyle/>
          <a:p>
            <a:pPr fontAlgn="auto">
              <a:lnSpc>
                <a:spcPct val="13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a:extLst>
              <a:ext uri="{FF2B5EF4-FFF2-40B4-BE49-F238E27FC236}">
                <a16:creationId xmlns:a16="http://schemas.microsoft.com/office/drawing/2014/main" id="{0924EB91-3968-4F59-B17C-13ABB4544F1C}"/>
              </a:ext>
            </a:extLst>
          </p:cNvPr>
          <p:cNvSpPr txBox="1"/>
          <p:nvPr>
            <p:custDataLst>
              <p:tags r:id="rId23"/>
            </p:custDataLst>
          </p:nvPr>
        </p:nvSpPr>
        <p:spPr>
          <a:xfrm>
            <a:off x="5288874" y="3796515"/>
            <a:ext cx="6710535" cy="1023285"/>
          </a:xfrm>
          <a:prstGeom prst="rect">
            <a:avLst/>
          </a:prstGeom>
          <a:noFill/>
        </p:spPr>
        <p:txBody>
          <a:bodyPr wrap="square" rtlCol="0" anchor="ctr" anchorCtr="0"/>
          <a:lstStyle/>
          <a:p>
            <a:pPr fontAlgn="auto">
              <a:lnSpc>
                <a:spcPct val="120000"/>
              </a:lnSpc>
            </a:pPr>
            <a:r>
              <a:rPr lang="zh-CN" altLang="en-US" spc="150" dirty="0">
                <a:latin typeface="Arial" panose="020B0604020202020204" pitchFamily="34" charset="0"/>
                <a:ea typeface="微软雅黑" panose="020B0503020204020204" pitchFamily="34" charset="-122"/>
                <a:sym typeface="Arial" panose="020B0604020202020204" pitchFamily="34" charset="0"/>
              </a:rPr>
              <a:t>基本户开户许可证、营业执照、</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专用账户撤销申请表</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及其相关附件、法人身份证、经办人身份证、授权书、公章、专户印鉴章及银行要求</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提供的其他销户材料。</a:t>
            </a:r>
          </a:p>
        </p:txBody>
      </p:sp>
      <p:cxnSp>
        <p:nvCxnSpPr>
          <p:cNvPr id="30" name="直接连接符 29">
            <a:extLst>
              <a:ext uri="{FF2B5EF4-FFF2-40B4-BE49-F238E27FC236}">
                <a16:creationId xmlns:a16="http://schemas.microsoft.com/office/drawing/2014/main" id="{E58341D0-7AFA-42F4-B9EA-C588A804A5FD}"/>
              </a:ext>
            </a:extLst>
          </p:cNvPr>
          <p:cNvCxnSpPr/>
          <p:nvPr>
            <p:custDataLst>
              <p:tags r:id="rId24"/>
            </p:custDataLst>
          </p:nvPr>
        </p:nvCxnSpPr>
        <p:spPr>
          <a:xfrm flipH="1">
            <a:off x="2945966" y="4164345"/>
            <a:ext cx="501067" cy="0"/>
          </a:xfrm>
          <a:prstGeom prst="line">
            <a:avLst/>
          </a:prstGeom>
          <a:ln w="12700">
            <a:prstDash val="dash"/>
          </a:ln>
        </p:spPr>
        <p:style>
          <a:lnRef idx="1">
            <a:srgbClr val="1F74AD"/>
          </a:lnRef>
          <a:fillRef idx="0">
            <a:srgbClr val="1F74AD"/>
          </a:fillRef>
          <a:effectRef idx="0">
            <a:srgbClr val="1F74AD"/>
          </a:effectRef>
          <a:fontRef idx="minor">
            <a:srgbClr val="000000"/>
          </a:fontRef>
        </p:style>
      </p:cxnSp>
      <p:sp>
        <p:nvSpPr>
          <p:cNvPr id="31" name="文本框 30">
            <a:extLst>
              <a:ext uri="{FF2B5EF4-FFF2-40B4-BE49-F238E27FC236}">
                <a16:creationId xmlns:a16="http://schemas.microsoft.com/office/drawing/2014/main" id="{F1E16655-F3AC-45FE-9060-13A404ECE70C}"/>
              </a:ext>
            </a:extLst>
          </p:cNvPr>
          <p:cNvSpPr txBox="1"/>
          <p:nvPr>
            <p:custDataLst>
              <p:tags r:id="rId25"/>
            </p:custDataLst>
          </p:nvPr>
        </p:nvSpPr>
        <p:spPr>
          <a:xfrm>
            <a:off x="3577590" y="3643314"/>
            <a:ext cx="1644650" cy="1188720"/>
          </a:xfrm>
          <a:prstGeom prst="rect">
            <a:avLst/>
          </a:prstGeom>
          <a:noFill/>
        </p:spPr>
        <p:txBody>
          <a:bodyPr wrap="square" rtlCol="0" anchor="ctr" anchorCtr="0">
            <a:noAutofit/>
          </a:bodyPr>
          <a:lstStyle/>
          <a:p>
            <a:pPr algn="ctr" fontAlgn="auto">
              <a:lnSpc>
                <a:spcPct val="120000"/>
              </a:lnSpc>
            </a:pPr>
            <a:r>
              <a:rPr lang="zh-CN" altLang="en-US" b="1" spc="150" dirty="0">
                <a:uFillTx/>
                <a:latin typeface="Arial" panose="020B0604020202020204" pitchFamily="34" charset="0"/>
                <a:ea typeface="微软雅黑" panose="020B0503020204020204" pitchFamily="34" charset="-122"/>
                <a:sym typeface="Arial" panose="020B0604020202020204" pitchFamily="34" charset="0"/>
              </a:rPr>
              <a:t>销户</a:t>
            </a:r>
            <a:endParaRPr lang="en-US" altLang="zh-CN" b="1" spc="150" dirty="0">
              <a:uFillTx/>
              <a:latin typeface="Arial" panose="020B0604020202020204" pitchFamily="34" charset="0"/>
              <a:ea typeface="微软雅黑" panose="020B0503020204020204" pitchFamily="34" charset="-122"/>
              <a:sym typeface="Arial" panose="020B0604020202020204" pitchFamily="34" charset="0"/>
            </a:endParaRPr>
          </a:p>
          <a:p>
            <a:pPr algn="ctr" fontAlgn="auto">
              <a:lnSpc>
                <a:spcPct val="120000"/>
              </a:lnSpc>
            </a:pPr>
            <a:r>
              <a:rPr lang="zh-CN" altLang="en-US" b="1" spc="150" dirty="0">
                <a:uFillTx/>
                <a:latin typeface="Arial" panose="020B0604020202020204" pitchFamily="34" charset="0"/>
                <a:ea typeface="微软雅黑" panose="020B0503020204020204" pitchFamily="34" charset="-122"/>
                <a:sym typeface="Arial" panose="020B0604020202020204" pitchFamily="34" charset="0"/>
              </a:rPr>
              <a:t>材料</a:t>
            </a:r>
          </a:p>
        </p:txBody>
      </p:sp>
      <p:sp>
        <p:nvSpPr>
          <p:cNvPr id="32" name="文本框 31">
            <a:extLst>
              <a:ext uri="{FF2B5EF4-FFF2-40B4-BE49-F238E27FC236}">
                <a16:creationId xmlns:a16="http://schemas.microsoft.com/office/drawing/2014/main" id="{1D13C695-2B28-7C49-B5FC-15A3FBA6E60D}"/>
              </a:ext>
            </a:extLst>
          </p:cNvPr>
          <p:cNvSpPr txBox="1"/>
          <p:nvPr>
            <p:custDataLst>
              <p:tags r:id="rId26"/>
            </p:custDataLst>
          </p:nvPr>
        </p:nvSpPr>
        <p:spPr>
          <a:xfrm>
            <a:off x="3985895" y="1045099"/>
            <a:ext cx="924243" cy="635428"/>
          </a:xfrm>
          <a:prstGeom prst="rect">
            <a:avLst/>
          </a:prstGeom>
          <a:noFill/>
        </p:spPr>
        <p:txBody>
          <a:bodyPr wrap="square" rtlCol="0" anchor="ctr" anchorCtr="0">
            <a:noAutofit/>
          </a:bodyPr>
          <a:lstStyle/>
          <a:p>
            <a:pPr algn="ctr" fontAlgn="auto">
              <a:lnSpc>
                <a:spcPct val="120000"/>
              </a:lnSpc>
            </a:pPr>
            <a:r>
              <a:rPr lang="zh-CN" altLang="en-US" b="1" spc="150" dirty="0">
                <a:uFillTx/>
                <a:latin typeface="Arial" panose="020B0604020202020204" pitchFamily="34" charset="0"/>
                <a:ea typeface="微软雅黑" panose="020B0503020204020204" pitchFamily="34" charset="-122"/>
                <a:sym typeface="Arial" panose="020B0604020202020204" pitchFamily="34" charset="0"/>
              </a:rPr>
              <a:t>条件</a:t>
            </a:r>
          </a:p>
        </p:txBody>
      </p:sp>
      <p:sp>
        <p:nvSpPr>
          <p:cNvPr id="33" name="文本框 32">
            <a:extLst>
              <a:ext uri="{FF2B5EF4-FFF2-40B4-BE49-F238E27FC236}">
                <a16:creationId xmlns:a16="http://schemas.microsoft.com/office/drawing/2014/main" id="{28B2743E-FF9F-6C4B-9D8A-AC3FC4A1B62A}"/>
              </a:ext>
            </a:extLst>
          </p:cNvPr>
          <p:cNvSpPr txBox="1"/>
          <p:nvPr>
            <p:custDataLst>
              <p:tags r:id="rId27"/>
            </p:custDataLst>
          </p:nvPr>
        </p:nvSpPr>
        <p:spPr>
          <a:xfrm>
            <a:off x="3980402" y="4900239"/>
            <a:ext cx="924243" cy="635428"/>
          </a:xfrm>
          <a:prstGeom prst="rect">
            <a:avLst/>
          </a:prstGeom>
          <a:noFill/>
        </p:spPr>
        <p:txBody>
          <a:bodyPr wrap="square" rtlCol="0" anchor="ctr" anchorCtr="0">
            <a:noAutofit/>
          </a:bodyPr>
          <a:lstStyle/>
          <a:p>
            <a:pPr algn="ctr" fontAlgn="auto">
              <a:lnSpc>
                <a:spcPct val="120000"/>
              </a:lnSpc>
            </a:pPr>
            <a:r>
              <a:rPr lang="zh-CN" altLang="en-US" b="1" spc="150" dirty="0">
                <a:uFillTx/>
                <a:latin typeface="Arial" panose="020B0604020202020204" pitchFamily="34" charset="0"/>
                <a:ea typeface="微软雅黑" panose="020B0503020204020204" pitchFamily="34" charset="-122"/>
                <a:sym typeface="Arial" panose="020B0604020202020204" pitchFamily="34" charset="0"/>
              </a:rPr>
              <a:t>余额</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FD026A00-A92A-46E0-9885-406E4855889D}"/>
              </a:ext>
            </a:extLst>
          </p:cNvPr>
          <p:cNvSpPr/>
          <p:nvPr/>
        </p:nvSpPr>
        <p:spPr>
          <a:xfrm>
            <a:off x="314067" y="177913"/>
            <a:ext cx="897318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spc="150" dirty="0">
                <a:latin typeface="Arial" panose="020B0604020202020204" pitchFamily="34" charset="0"/>
                <a:ea typeface="微软雅黑" panose="020B0503020204020204" pitchFamily="34" charset="-122"/>
                <a:sym typeface="Arial" panose="020B0604020202020204" pitchFamily="34" charset="0"/>
              </a:rPr>
              <a:t>专用账户撤销申请表</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99395B1E-31DF-45F1-91C6-0BD07A0C154C}"/>
              </a:ext>
            </a:extLst>
          </p:cNvPr>
          <p:cNvSpPr txBox="1"/>
          <p:nvPr/>
        </p:nvSpPr>
        <p:spPr>
          <a:xfrm>
            <a:off x="314067" y="1125649"/>
            <a:ext cx="4824608" cy="4801314"/>
          </a:xfrm>
          <a:prstGeom prst="rect">
            <a:avLst/>
          </a:prstGeom>
          <a:noFill/>
        </p:spPr>
        <p:txBody>
          <a:bodyPr wrap="square">
            <a:spAutoFit/>
          </a:bodyPr>
          <a:lstStyle/>
          <a:p>
            <a:pPr>
              <a:lnSpc>
                <a:spcPct val="150000"/>
              </a:lnSpc>
            </a:pPr>
            <a:r>
              <a:rPr lang="zh-CN" altLang="en-US" dirty="0"/>
              <a:t>注：</a:t>
            </a:r>
            <a:r>
              <a:rPr lang="en-US" altLang="zh-CN" spc="150" dirty="0">
                <a:latin typeface="Arial" panose="020B0604020202020204" pitchFamily="34" charset="0"/>
                <a:ea typeface="微软雅黑" panose="020B0503020204020204" pitchFamily="34" charset="-122"/>
                <a:sym typeface="Arial" panose="020B0604020202020204" pitchFamily="34" charset="0"/>
              </a:rPr>
              <a:t> 《</a:t>
            </a:r>
            <a:r>
              <a:rPr lang="zh-CN" altLang="en-US" spc="150" dirty="0">
                <a:latin typeface="Arial" panose="020B0604020202020204" pitchFamily="34" charset="0"/>
                <a:ea typeface="微软雅黑" panose="020B0503020204020204" pitchFamily="34" charset="-122"/>
                <a:sym typeface="Arial" panose="020B0604020202020204" pitchFamily="34" charset="0"/>
              </a:rPr>
              <a:t>专用账户撤销申请表</a:t>
            </a:r>
            <a:r>
              <a:rPr lang="en-US" altLang="zh-CN" spc="150" dirty="0">
                <a:latin typeface="Arial" panose="020B0604020202020204" pitchFamily="34" charset="0"/>
                <a:ea typeface="微软雅黑" panose="020B0503020204020204" pitchFamily="34" charset="-122"/>
                <a:sym typeface="Arial" panose="020B0604020202020204" pitchFamily="34" charset="0"/>
              </a:rPr>
              <a:t>》</a:t>
            </a:r>
            <a:r>
              <a:rPr lang="zh-CN" altLang="en-US" spc="150" dirty="0">
                <a:latin typeface="Arial" panose="020B0604020202020204" pitchFamily="34" charset="0"/>
                <a:ea typeface="微软雅黑" panose="020B0503020204020204" pitchFamily="34" charset="-122"/>
                <a:sym typeface="Arial" panose="020B0604020202020204" pitchFamily="34" charset="0"/>
              </a:rPr>
              <a:t>相关附件包括：</a:t>
            </a:r>
            <a:r>
              <a:rPr lang="zh-CN" altLang="en-US" dirty="0"/>
              <a:t>项目安全生产标准化达标工地竣工考评评审表、因终止合同或其他情况需要撤销专户的，应附合同等证明文件；无拖欠农民工工资情况公示的影像资料。</a:t>
            </a:r>
            <a:endParaRPr lang="en-US" altLang="zh-CN" dirty="0"/>
          </a:p>
          <a:p>
            <a:pPr>
              <a:lnSpc>
                <a:spcPct val="150000"/>
              </a:lnSpc>
            </a:pPr>
            <a:r>
              <a:rPr lang="zh-CN" altLang="en-US" b="1" dirty="0">
                <a:solidFill>
                  <a:srgbClr val="FF0000"/>
                </a:solidFill>
                <a:latin typeface="仿宋" panose="02010609060101010101" charset="-122"/>
                <a:ea typeface="仿宋" panose="02010609060101010101" charset="-122"/>
                <a:cs typeface="仿宋" panose="02010609060101010101" charset="-122"/>
                <a:sym typeface="+mn-ea"/>
              </a:rPr>
              <a:t>安标竣工审核表、公示、撤销申请表中的工地编号应保持一致。</a:t>
            </a:r>
          </a:p>
          <a:p>
            <a:pPr>
              <a:lnSpc>
                <a:spcPct val="150000"/>
              </a:lnSpc>
            </a:pPr>
            <a:endParaRPr lang="en-US" altLang="zh-CN" dirty="0"/>
          </a:p>
          <a:p>
            <a:pPr>
              <a:lnSpc>
                <a:spcPct val="150000"/>
              </a:lnSpc>
            </a:pPr>
            <a:r>
              <a:rPr lang="zh-CN" altLang="en-US" dirty="0"/>
              <a:t>开户银行应将专用账户撤销信息，于每月初汇总上传至实名制信息系统</a:t>
            </a:r>
            <a:endParaRPr lang="en-US" altLang="zh-CN" dirty="0"/>
          </a:p>
          <a:p>
            <a:endParaRPr lang="en-US" altLang="zh-CN" dirty="0">
              <a:solidFill>
                <a:srgbClr val="FF0000"/>
              </a:solidFill>
            </a:endParaRPr>
          </a:p>
          <a:p>
            <a:endParaRPr lang="zh-CN" altLang="en-US" dirty="0">
              <a:solidFill>
                <a:srgbClr val="FF0000"/>
              </a:solidFill>
            </a:endParaRPr>
          </a:p>
        </p:txBody>
      </p:sp>
      <p:pic>
        <p:nvPicPr>
          <p:cNvPr id="8" name="图片 7" descr="撤销申请表">
            <a:extLst>
              <a:ext uri="{FF2B5EF4-FFF2-40B4-BE49-F238E27FC236}">
                <a16:creationId xmlns:a16="http://schemas.microsoft.com/office/drawing/2014/main" id="{ABEA5DEC-08A2-BD4E-B8F3-5034FF383C1C}"/>
              </a:ext>
            </a:extLst>
          </p:cNvPr>
          <p:cNvPicPr>
            <a:picLocks noChangeAspect="1"/>
          </p:cNvPicPr>
          <p:nvPr/>
        </p:nvPicPr>
        <p:blipFill>
          <a:blip r:embed="rId2" cstate="print"/>
          <a:stretch>
            <a:fillRect/>
          </a:stretch>
        </p:blipFill>
        <p:spPr>
          <a:xfrm>
            <a:off x="6391625" y="909166"/>
            <a:ext cx="4827263" cy="5955901"/>
          </a:xfrm>
          <a:prstGeom prst="rect">
            <a:avLst/>
          </a:prstGeom>
        </p:spPr>
      </p:pic>
      <p:pic>
        <p:nvPicPr>
          <p:cNvPr id="10" name="图片 9" descr="安标审核表">
            <a:extLst>
              <a:ext uri="{FF2B5EF4-FFF2-40B4-BE49-F238E27FC236}">
                <a16:creationId xmlns:a16="http://schemas.microsoft.com/office/drawing/2014/main" id="{E98FCDBF-6492-374B-9CC9-54C854544080}"/>
              </a:ext>
            </a:extLst>
          </p:cNvPr>
          <p:cNvPicPr>
            <a:picLocks noChangeAspect="1"/>
          </p:cNvPicPr>
          <p:nvPr/>
        </p:nvPicPr>
        <p:blipFill>
          <a:blip r:embed="rId3" cstate="print"/>
          <a:stretch>
            <a:fillRect/>
          </a:stretch>
        </p:blipFill>
        <p:spPr>
          <a:xfrm>
            <a:off x="5800376" y="909166"/>
            <a:ext cx="6117809" cy="5941001"/>
          </a:xfrm>
          <a:prstGeom prst="rect">
            <a:avLst/>
          </a:prstGeom>
        </p:spPr>
      </p:pic>
      <p:pic>
        <p:nvPicPr>
          <p:cNvPr id="11" name="Picture 2">
            <a:extLst>
              <a:ext uri="{FF2B5EF4-FFF2-40B4-BE49-F238E27FC236}">
                <a16:creationId xmlns:a16="http://schemas.microsoft.com/office/drawing/2014/main" id="{4C3ED6FF-2C65-C34D-A952-9A40DCE45585}"/>
              </a:ext>
            </a:extLst>
          </p:cNvPr>
          <p:cNvPicPr>
            <a:picLocks noChangeAspect="1" noChangeArrowheads="1"/>
          </p:cNvPicPr>
          <p:nvPr/>
        </p:nvPicPr>
        <p:blipFill>
          <a:blip r:embed="rId4" cstate="print"/>
          <a:srcRect/>
          <a:stretch>
            <a:fillRect/>
          </a:stretch>
        </p:blipFill>
        <p:spPr bwMode="auto">
          <a:xfrm>
            <a:off x="6284369" y="960969"/>
            <a:ext cx="5149822" cy="5837393"/>
          </a:xfrm>
          <a:prstGeom prst="rect">
            <a:avLst/>
          </a:prstGeom>
          <a:noFill/>
          <a:ln w="9525">
            <a:noFill/>
            <a:miter lim="800000"/>
            <a:headEnd/>
            <a:tailEnd/>
          </a:ln>
        </p:spPr>
      </p:pic>
    </p:spTree>
    <p:extLst>
      <p:ext uri="{BB962C8B-B14F-4D97-AF65-F5344CB8AC3E}">
        <p14:creationId xmlns:p14="http://schemas.microsoft.com/office/powerpoint/2010/main" val="15207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300"/>
                                        <p:tgtEl>
                                          <p:spTgt spid="8"/>
                                        </p:tgtEl>
                                      </p:cBhvr>
                                    </p:animEffect>
                                    <p:set>
                                      <p:cBhvr>
                                        <p:cTn id="11" dur="1" fill="hold">
                                          <p:stCondLst>
                                            <p:cond delay="299"/>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300"/>
                                        <p:tgtEl>
                                          <p:spTgt spid="10"/>
                                        </p:tgtEl>
                                      </p:cBhvr>
                                    </p:animEffect>
                                    <p:set>
                                      <p:cBhvr>
                                        <p:cTn id="18" dur="1" fill="hold">
                                          <p:stCondLst>
                                            <p:cond delay="299"/>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17720" y="3771900"/>
            <a:ext cx="7229475"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latin typeface="Arial" panose="020B0604020202020204" pitchFamily="34" charset="0"/>
                <a:ea typeface="微软雅黑" panose="020B0503020204020204" pitchFamily="34" charset="-122"/>
                <a:cs typeface="+mn-ea"/>
                <a:sym typeface="Arial" panose="020B0604020202020204" pitchFamily="34" charset="0"/>
              </a:rPr>
              <a:t>专用账户监控</a:t>
            </a:r>
          </a:p>
        </p:txBody>
      </p:sp>
      <p:sp>
        <p:nvSpPr>
          <p:cNvPr id="10" name="矩形 9"/>
          <p:cNvSpPr/>
          <p:nvPr/>
        </p:nvSpPr>
        <p:spPr>
          <a:xfrm>
            <a:off x="6675120" y="2179955"/>
            <a:ext cx="2810510" cy="1454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latin typeface="Impact" panose="020B0806030902050204" pitchFamily="34" charset="0"/>
              </a:rPr>
              <a:t>03</a:t>
            </a:r>
          </a:p>
        </p:txBody>
      </p:sp>
      <p:grpSp>
        <p:nvGrpSpPr>
          <p:cNvPr id="20" name="组合 19"/>
          <p:cNvGrpSpPr/>
          <p:nvPr/>
        </p:nvGrpSpPr>
        <p:grpSpPr>
          <a:xfrm>
            <a:off x="-400050" y="6153785"/>
            <a:ext cx="12591415" cy="704215"/>
            <a:chOff x="-5413901" y="6154057"/>
            <a:chExt cx="12998260" cy="703943"/>
          </a:xfrm>
        </p:grpSpPr>
        <p:sp>
          <p:nvSpPr>
            <p:cNvPr id="21" name="平行四边形 20"/>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平行四边形 21"/>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4" name="平行四边形 23"/>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平行四边形 34"/>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6" name="组合 35"/>
          <p:cNvGrpSpPr/>
          <p:nvPr/>
        </p:nvGrpSpPr>
        <p:grpSpPr>
          <a:xfrm rot="10800000">
            <a:off x="-400050" y="3175"/>
            <a:ext cx="12591415" cy="704215"/>
            <a:chOff x="-5413901" y="6154057"/>
            <a:chExt cx="12998260" cy="703943"/>
          </a:xfrm>
        </p:grpSpPr>
        <p:sp>
          <p:nvSpPr>
            <p:cNvPr id="37" name="平行四边形 36"/>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8" name="平行四边形 37"/>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平行四边形 38"/>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平行四边形 39"/>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1" name="平行四边形 40"/>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2" name="图片 1" descr="微信图片_20210730132135"/>
          <p:cNvPicPr>
            <a:picLocks noChangeAspect="1"/>
          </p:cNvPicPr>
          <p:nvPr/>
        </p:nvPicPr>
        <p:blipFill>
          <a:blip r:embed="rId2" cstate="print"/>
          <a:stretch>
            <a:fillRect/>
          </a:stretch>
        </p:blipFill>
        <p:spPr>
          <a:xfrm>
            <a:off x="165100" y="2264410"/>
            <a:ext cx="4385945" cy="4001135"/>
          </a:xfrm>
          <a:prstGeom prst="rect">
            <a:avLst/>
          </a:prstGeom>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244620" y="0"/>
            <a:ext cx="868743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专户数据监控</a:t>
            </a:r>
            <a:endParaRPr sz="2400" b="1" strike="sngStrike"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 name="直接连接符 5">
            <a:extLst>
              <a:ext uri="{FF2B5EF4-FFF2-40B4-BE49-F238E27FC236}">
                <a16:creationId xmlns:a16="http://schemas.microsoft.com/office/drawing/2014/main" id="{598B10A0-7872-4181-B0BB-F8B1F8744C6D}"/>
              </a:ext>
            </a:extLst>
          </p:cNvPr>
          <p:cNvCxnSpPr/>
          <p:nvPr>
            <p:custDataLst>
              <p:tags r:id="rId2"/>
            </p:custDataLst>
          </p:nvPr>
        </p:nvCxnSpPr>
        <p:spPr>
          <a:xfrm flipH="1">
            <a:off x="2731770" y="3086735"/>
            <a:ext cx="19748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 name="圆角矩形 10">
            <a:extLst>
              <a:ext uri="{FF2B5EF4-FFF2-40B4-BE49-F238E27FC236}">
                <a16:creationId xmlns:a16="http://schemas.microsoft.com/office/drawing/2014/main" id="{2895C60F-E148-4753-9360-8A48E35F9A21}"/>
              </a:ext>
            </a:extLst>
          </p:cNvPr>
          <p:cNvSpPr/>
          <p:nvPr>
            <p:custDataLst>
              <p:tags r:id="rId3"/>
            </p:custDataLst>
          </p:nvPr>
        </p:nvSpPr>
        <p:spPr>
          <a:xfrm>
            <a:off x="521167" y="1697803"/>
            <a:ext cx="491490" cy="495300"/>
          </a:xfrm>
          <a:prstGeom prst="roundRect">
            <a:avLst>
              <a:gd name="adj" fmla="val 5000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3">
            <a:extLst>
              <a:ext uri="{FF2B5EF4-FFF2-40B4-BE49-F238E27FC236}">
                <a16:creationId xmlns:a16="http://schemas.microsoft.com/office/drawing/2014/main" id="{68F6259E-2507-4940-9A26-DFEC5D2AB4D0}"/>
              </a:ext>
            </a:extLst>
          </p:cNvPr>
          <p:cNvSpPr>
            <a:spLocks noEditPoints="1"/>
          </p:cNvSpPr>
          <p:nvPr>
            <p:custDataLst>
              <p:tags r:id="rId4"/>
            </p:custDataLst>
          </p:nvPr>
        </p:nvSpPr>
        <p:spPr bwMode="auto">
          <a:xfrm>
            <a:off x="685922" y="1851761"/>
            <a:ext cx="231775" cy="227330"/>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chemeClr val="bg1"/>
          </a:solidFill>
          <a:ln>
            <a:noFill/>
          </a:ln>
        </p:spPr>
        <p:txBody>
          <a:bodyPr vert="horz" wrap="square" lIns="68580" tIns="34290" rIns="68580" bIns="34290" numCol="1" anchor="t" anchorCtr="0" compatLnSpc="1">
            <a:normAutofit fontScale="65000" lnSpcReduction="20000"/>
          </a:bodyPr>
          <a:lstStyle/>
          <a:p>
            <a:pPr fontAlgn="auto">
              <a:lnSpc>
                <a:spcPct val="14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E91481BE-FA19-41AE-9F76-F1FF6EA443D7}"/>
              </a:ext>
            </a:extLst>
          </p:cNvPr>
          <p:cNvSpPr txBox="1"/>
          <p:nvPr>
            <p:custDataLst>
              <p:tags r:id="rId5"/>
            </p:custDataLst>
          </p:nvPr>
        </p:nvSpPr>
        <p:spPr>
          <a:xfrm>
            <a:off x="1112176" y="1581786"/>
            <a:ext cx="1437695" cy="679448"/>
          </a:xfrm>
          <a:prstGeom prst="rect">
            <a:avLst/>
          </a:prstGeom>
          <a:noFill/>
        </p:spPr>
        <p:txBody>
          <a:bodyPr wrap="square" rtlCol="0" anchor="ctr" anchorCtr="0"/>
          <a:lstStyle/>
          <a:p>
            <a:pP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开发流程</a:t>
            </a:r>
            <a:endParaRPr lang="zh-CN" altLang="en-US"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4">
            <a:extLst>
              <a:ext uri="{FF2B5EF4-FFF2-40B4-BE49-F238E27FC236}">
                <a16:creationId xmlns:a16="http://schemas.microsoft.com/office/drawing/2014/main" id="{5595497A-E917-4B98-A3A8-0DF52276B8C6}"/>
              </a:ext>
            </a:extLst>
          </p:cNvPr>
          <p:cNvSpPr/>
          <p:nvPr>
            <p:custDataLst>
              <p:tags r:id="rId6"/>
            </p:custDataLst>
          </p:nvPr>
        </p:nvSpPr>
        <p:spPr>
          <a:xfrm>
            <a:off x="511133" y="4137812"/>
            <a:ext cx="491490" cy="495300"/>
          </a:xfrm>
          <a:prstGeom prst="roundRect">
            <a:avLst>
              <a:gd name="adj" fmla="val 50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lnSpc>
                <a:spcPct val="120000"/>
              </a:lnSpc>
            </a:pPr>
            <a:endParaRPr lang="zh-CN" altLang="en-US" sz="135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AE7B65DA-2CE5-47D5-B5E8-37C63030E29B}"/>
              </a:ext>
            </a:extLst>
          </p:cNvPr>
          <p:cNvSpPr txBox="1"/>
          <p:nvPr>
            <p:custDataLst>
              <p:tags r:id="rId7"/>
            </p:custDataLst>
          </p:nvPr>
        </p:nvSpPr>
        <p:spPr>
          <a:xfrm>
            <a:off x="1008698" y="3799592"/>
            <a:ext cx="1644650" cy="1188720"/>
          </a:xfrm>
          <a:prstGeom prst="rect">
            <a:avLst/>
          </a:prstGeom>
          <a:noFill/>
        </p:spPr>
        <p:txBody>
          <a:bodyPr wrap="square" rtlCol="0" anchor="ctr" anchorCtr="0">
            <a:noAutofit/>
          </a:bodyPr>
          <a:lstStyle/>
          <a:p>
            <a:pPr algn="ctr" fontAlgn="auto">
              <a:lnSpc>
                <a:spcPct val="120000"/>
              </a:lnSpc>
            </a:pPr>
            <a:r>
              <a:rPr lang="zh-CN" altLang="en-US" sz="2000" b="1" spc="150" dirty="0">
                <a:uFillTx/>
                <a:latin typeface="Arial" panose="020B0604020202020204" pitchFamily="34" charset="0"/>
                <a:ea typeface="微软雅黑" panose="020B0503020204020204" pitchFamily="34" charset="-122"/>
                <a:sym typeface="Arial" panose="020B0604020202020204" pitchFamily="34" charset="0"/>
              </a:rPr>
              <a:t>数据报送</a:t>
            </a:r>
          </a:p>
        </p:txBody>
      </p:sp>
      <p:sp>
        <p:nvSpPr>
          <p:cNvPr id="23" name="repairing-service_75668">
            <a:extLst>
              <a:ext uri="{FF2B5EF4-FFF2-40B4-BE49-F238E27FC236}">
                <a16:creationId xmlns:a16="http://schemas.microsoft.com/office/drawing/2014/main" id="{D4760B3F-A7D1-481B-B5FB-4E515B5B60C9}"/>
              </a:ext>
            </a:extLst>
          </p:cNvPr>
          <p:cNvSpPr>
            <a:spLocks noChangeAspect="1"/>
          </p:cNvSpPr>
          <p:nvPr>
            <p:custDataLst>
              <p:tags r:id="rId8"/>
            </p:custDataLst>
          </p:nvPr>
        </p:nvSpPr>
        <p:spPr bwMode="auto">
          <a:xfrm>
            <a:off x="648072" y="4277112"/>
            <a:ext cx="234315" cy="23368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chemeClr val="bg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a:extLst>
              <a:ext uri="{FF2B5EF4-FFF2-40B4-BE49-F238E27FC236}">
                <a16:creationId xmlns:a16="http://schemas.microsoft.com/office/drawing/2014/main" id="{A5C93EF8-8A75-42C1-873B-AD0E81F4DD04}"/>
              </a:ext>
            </a:extLst>
          </p:cNvPr>
          <p:cNvSpPr txBox="1"/>
          <p:nvPr/>
        </p:nvSpPr>
        <p:spPr>
          <a:xfrm>
            <a:off x="2699856" y="4143314"/>
            <a:ext cx="8874828" cy="923330"/>
          </a:xfrm>
          <a:prstGeom prst="rect">
            <a:avLst/>
          </a:prstGeom>
          <a:noFill/>
        </p:spPr>
        <p:txBody>
          <a:bodyPr wrap="square" rtlCol="0" anchor="t">
            <a:spAutoFit/>
          </a:bodyPr>
          <a:lstStyle/>
          <a:p>
            <a:pPr lvl="0"/>
            <a:r>
              <a:rPr lang="zh-CN" altLang="en-US" dirty="0"/>
              <a:t>开户银行每月</a:t>
            </a:r>
            <a:r>
              <a:rPr lang="en-US" altLang="zh-CN" dirty="0"/>
              <a:t>1-5</a:t>
            </a:r>
            <a:r>
              <a:rPr lang="zh-CN" altLang="en-US" dirty="0"/>
              <a:t>号（</a:t>
            </a:r>
            <a:r>
              <a:rPr lang="zh-CN" altLang="zh-CN" dirty="0"/>
              <a:t>如遇节假日往后顺延）</a:t>
            </a:r>
            <a:r>
              <a:rPr lang="zh-CN" altLang="en-US" dirty="0"/>
              <a:t>向实名制系统报送上月全量账户信息数据和交易数据系统</a:t>
            </a:r>
            <a:r>
              <a:rPr lang="zh-CN" altLang="en-US" spc="150" dirty="0">
                <a:solidFill>
                  <a:srgbClr val="000000"/>
                </a:solidFill>
                <a:latin typeface="Arial" panose="020B0604020202020204" pitchFamily="34" charset="0"/>
                <a:ea typeface="微软雅黑" panose="020B0503020204020204" pitchFamily="34" charset="-122"/>
                <a:sym typeface="Arial" panose="020B0604020202020204" pitchFamily="34" charset="0"/>
              </a:rPr>
              <a:t>对专用账户资金收付自动比对监管。</a:t>
            </a:r>
            <a:endParaRPr lang="zh-CN" altLang="en-US" u="sng" spc="15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p>
        </p:txBody>
      </p:sp>
      <p:sp>
        <p:nvSpPr>
          <p:cNvPr id="16" name="文本框 15">
            <a:extLst>
              <a:ext uri="{FF2B5EF4-FFF2-40B4-BE49-F238E27FC236}">
                <a16:creationId xmlns:a16="http://schemas.microsoft.com/office/drawing/2014/main" id="{9E1809DA-C518-A348-B6FC-6511AD98A4F0}"/>
              </a:ext>
            </a:extLst>
          </p:cNvPr>
          <p:cNvSpPr txBox="1"/>
          <p:nvPr>
            <p:custDataLst>
              <p:tags r:id="rId9"/>
            </p:custDataLst>
          </p:nvPr>
        </p:nvSpPr>
        <p:spPr>
          <a:xfrm>
            <a:off x="2699856" y="1191698"/>
            <a:ext cx="8410888" cy="2148229"/>
          </a:xfrm>
          <a:prstGeom prst="rect">
            <a:avLst/>
          </a:prstGeom>
          <a:noFill/>
        </p:spPr>
        <p:txBody>
          <a:bodyPr wrap="square" rtlCol="0" anchor="ctr" anchorCtr="0"/>
          <a:lstStyle/>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1.</a:t>
            </a:r>
            <a:r>
              <a:rPr lang="zh-CN" altLang="en-US" spc="150" dirty="0">
                <a:latin typeface="Arial" panose="020B0604020202020204" pitchFamily="34" charset="0"/>
                <a:ea typeface="微软雅黑" panose="020B0503020204020204" pitchFamily="34" charset="-122"/>
                <a:sym typeface="Arial" panose="020B0604020202020204" pitchFamily="34" charset="0"/>
              </a:rPr>
              <a:t>银行向大数据中心和住建委申请政务外网访问申请；</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2.</a:t>
            </a:r>
            <a:r>
              <a:rPr lang="zh-CN" altLang="en-US" spc="150" dirty="0">
                <a:latin typeface="Arial" panose="020B0604020202020204" pitchFamily="34" charset="0"/>
                <a:ea typeface="微软雅黑" panose="020B0503020204020204" pitchFamily="34" charset="-122"/>
                <a:sym typeface="Arial" panose="020B0604020202020204" pitchFamily="34" charset="0"/>
              </a:rPr>
              <a:t>管理部门审批后向银行发放</a:t>
            </a:r>
            <a:r>
              <a:rPr lang="en-US" altLang="zh-CN" spc="150" dirty="0">
                <a:latin typeface="Arial" panose="020B0604020202020204" pitchFamily="34" charset="0"/>
                <a:ea typeface="微软雅黑" panose="020B0503020204020204" pitchFamily="34" charset="-122"/>
                <a:sym typeface="Arial" panose="020B0604020202020204" pitchFamily="34" charset="0"/>
              </a:rPr>
              <a:t>SFTP</a:t>
            </a:r>
            <a:r>
              <a:rPr lang="zh-CN" altLang="en-US" spc="150" dirty="0">
                <a:latin typeface="Arial" panose="020B0604020202020204" pitchFamily="34" charset="0"/>
                <a:ea typeface="微软雅黑" panose="020B0503020204020204" pitchFamily="34" charset="-122"/>
                <a:sym typeface="Arial" panose="020B0604020202020204" pitchFamily="34" charset="0"/>
              </a:rPr>
              <a:t>账户和口令；</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3.</a:t>
            </a:r>
            <a:r>
              <a:rPr lang="zh-CN" altLang="en-US" spc="150" dirty="0">
                <a:uFillTx/>
                <a:latin typeface="Arial" panose="020B0604020202020204" pitchFamily="34" charset="0"/>
                <a:ea typeface="微软雅黑" panose="020B0503020204020204" pitchFamily="34" charset="-122"/>
                <a:sym typeface="Arial" panose="020B0604020202020204" pitchFamily="34" charset="0"/>
              </a:rPr>
              <a:t>银行同步自行开发农民工工资数据对接系统，依据本市统一的数据对接标准与本市建设工程实名制管理系统进行数据对接；</a:t>
            </a:r>
            <a:endParaRPr lang="en-US" altLang="zh-CN" spc="150" dirty="0">
              <a:uFillTx/>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4.</a:t>
            </a:r>
            <a:r>
              <a:rPr lang="zh-CN" altLang="en-US" spc="150" dirty="0">
                <a:latin typeface="Arial" panose="020B0604020202020204" pitchFamily="34" charset="0"/>
                <a:ea typeface="微软雅黑" panose="020B0503020204020204" pitchFamily="34" charset="-122"/>
                <a:sym typeface="Arial" panose="020B0604020202020204" pitchFamily="34" charset="0"/>
              </a:rPr>
              <a:t>银行申请对接数字证书；</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r>
              <a:rPr lang="en-US" altLang="zh-CN" spc="150" dirty="0">
                <a:latin typeface="Arial" panose="020B0604020202020204" pitchFamily="34" charset="0"/>
                <a:ea typeface="微软雅黑" panose="020B0503020204020204" pitchFamily="34" charset="-122"/>
                <a:sym typeface="Arial" panose="020B0604020202020204" pitchFamily="34" charset="0"/>
              </a:rPr>
              <a:t>5.</a:t>
            </a:r>
            <a:r>
              <a:rPr lang="zh-CN" altLang="en-US" spc="150" dirty="0">
                <a:latin typeface="Arial" panose="020B0604020202020204" pitchFamily="34" charset="0"/>
                <a:ea typeface="微软雅黑" panose="020B0503020204020204" pitchFamily="34" charset="-122"/>
                <a:sym typeface="Arial" panose="020B0604020202020204" pitchFamily="34" charset="0"/>
              </a:rPr>
              <a:t>银行完成相关测试正式上线。</a:t>
            </a:r>
            <a:endParaRPr lang="en-US" altLang="zh-CN" spc="150" dirty="0">
              <a:latin typeface="Arial" panose="020B0604020202020204" pitchFamily="34" charset="0"/>
              <a:ea typeface="微软雅黑" panose="020B0503020204020204" pitchFamily="34" charset="-122"/>
              <a:sym typeface="Arial" panose="020B0604020202020204" pitchFamily="34" charset="0"/>
            </a:endParaRPr>
          </a:p>
          <a:p>
            <a:pPr fontAlgn="auto">
              <a:lnSpc>
                <a:spcPct val="120000"/>
              </a:lnSpc>
            </a:pPr>
            <a:endParaRPr lang="zh-CN" altLang="en-US" spc="150" dirty="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13335"/>
            <a:ext cx="12191365" cy="6871335"/>
          </a:xfrm>
          <a:prstGeom prst="rect">
            <a:avLst/>
          </a:prstGeom>
          <a:solidFill>
            <a:srgbClr val="FAFAF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7151" y="184056"/>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chemeClr val="bg2">
              <a:lumMod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任意多边形: 形状 17"/>
          <p:cNvSpPr/>
          <p:nvPr/>
        </p:nvSpPr>
        <p:spPr>
          <a:xfrm>
            <a:off x="-29209" y="153917"/>
            <a:ext cx="515937" cy="459439"/>
          </a:xfrm>
          <a:custGeom>
            <a:avLst/>
            <a:gdLst>
              <a:gd name="connsiteX0" fmla="*/ 0 w 515937"/>
              <a:gd name="connsiteY0" fmla="*/ 0 h 459439"/>
              <a:gd name="connsiteX1" fmla="*/ 302007 w 515937"/>
              <a:gd name="connsiteY1" fmla="*/ 0 h 459439"/>
              <a:gd name="connsiteX2" fmla="*/ 355530 w 515937"/>
              <a:gd name="connsiteY2" fmla="*/ 23840 h 459439"/>
              <a:gd name="connsiteX3" fmla="*/ 497445 w 515937"/>
              <a:gd name="connsiteY3" fmla="*/ 181561 h 459439"/>
              <a:gd name="connsiteX4" fmla="*/ 497445 w 515937"/>
              <a:gd name="connsiteY4" fmla="*/ 277880 h 459439"/>
              <a:gd name="connsiteX5" fmla="*/ 355530 w 515937"/>
              <a:gd name="connsiteY5" fmla="*/ 435599 h 459439"/>
              <a:gd name="connsiteX6" fmla="*/ 302007 w 515937"/>
              <a:gd name="connsiteY6" fmla="*/ 459439 h 459439"/>
              <a:gd name="connsiteX7" fmla="*/ 0 w 515937"/>
              <a:gd name="connsiteY7" fmla="*/ 459439 h 4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37" h="459439">
                <a:moveTo>
                  <a:pt x="0" y="0"/>
                </a:moveTo>
                <a:lnTo>
                  <a:pt x="302007" y="0"/>
                </a:lnTo>
                <a:cubicBezTo>
                  <a:pt x="322436" y="0"/>
                  <a:pt x="341865" y="8654"/>
                  <a:pt x="355530" y="23840"/>
                </a:cubicBezTo>
                <a:lnTo>
                  <a:pt x="497445" y="181561"/>
                </a:lnTo>
                <a:cubicBezTo>
                  <a:pt x="522102" y="208963"/>
                  <a:pt x="522102" y="250477"/>
                  <a:pt x="497445" y="277880"/>
                </a:cubicBezTo>
                <a:lnTo>
                  <a:pt x="355530" y="435599"/>
                </a:lnTo>
                <a:cubicBezTo>
                  <a:pt x="341865" y="450785"/>
                  <a:pt x="322436" y="459439"/>
                  <a:pt x="302007" y="459439"/>
                </a:cubicBezTo>
                <a:lnTo>
                  <a:pt x="0" y="459439"/>
                </a:lnTo>
                <a:close/>
              </a:path>
            </a:pathLst>
          </a:custGeom>
          <a:solidFill>
            <a:srgbClr val="CD1E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lt1"/>
                </a:solidFill>
              </a:rPr>
              <a:t>5</a:t>
            </a:r>
          </a:p>
        </p:txBody>
      </p:sp>
      <p:sp>
        <p:nvSpPr>
          <p:cNvPr id="2" name="文本框 1"/>
          <p:cNvSpPr txBox="1"/>
          <p:nvPr/>
        </p:nvSpPr>
        <p:spPr>
          <a:xfrm>
            <a:off x="573405" y="92075"/>
            <a:ext cx="5688965" cy="583565"/>
          </a:xfrm>
          <a:prstGeom prst="rect">
            <a:avLst/>
          </a:prstGeom>
          <a:noFill/>
        </p:spPr>
        <p:txBody>
          <a:bodyPr wrap="square" rtlCol="0" anchor="t">
            <a:spAutoFit/>
          </a:bodyPr>
          <a:lstStyle/>
          <a:p>
            <a:r>
              <a:rPr lang="zh-CN" altLang="en-US" sz="3200" b="1" dirty="0"/>
              <a:t>工资支付监控预警</a:t>
            </a:r>
          </a:p>
        </p:txBody>
      </p:sp>
      <p:graphicFrame>
        <p:nvGraphicFramePr>
          <p:cNvPr id="3" name="表格 2"/>
          <p:cNvGraphicFramePr>
            <a:graphicFrameLocks noGrp="1"/>
          </p:cNvGraphicFramePr>
          <p:nvPr>
            <p:custDataLst>
              <p:tags r:id="rId2"/>
            </p:custDataLst>
          </p:nvPr>
        </p:nvGraphicFramePr>
        <p:xfrm>
          <a:off x="516255" y="967740"/>
          <a:ext cx="11304905" cy="5681280"/>
        </p:xfrm>
        <a:graphic>
          <a:graphicData uri="http://schemas.openxmlformats.org/drawingml/2006/table">
            <a:tbl>
              <a:tblPr firstRow="1" bandRow="1">
                <a:tableStyleId>{5C22544A-7EE6-4342-B048-85BDC9FD1C3A}</a:tableStyleId>
              </a:tblPr>
              <a:tblGrid>
                <a:gridCol w="826408">
                  <a:extLst>
                    <a:ext uri="{9D8B030D-6E8A-4147-A177-3AD203B41FA5}">
                      <a16:colId xmlns:a16="http://schemas.microsoft.com/office/drawing/2014/main" val="20000"/>
                    </a:ext>
                  </a:extLst>
                </a:gridCol>
                <a:gridCol w="3507129">
                  <a:extLst>
                    <a:ext uri="{9D8B030D-6E8A-4147-A177-3AD203B41FA5}">
                      <a16:colId xmlns:a16="http://schemas.microsoft.com/office/drawing/2014/main" val="20001"/>
                    </a:ext>
                  </a:extLst>
                </a:gridCol>
                <a:gridCol w="6971368">
                  <a:extLst>
                    <a:ext uri="{9D8B030D-6E8A-4147-A177-3AD203B41FA5}">
                      <a16:colId xmlns:a16="http://schemas.microsoft.com/office/drawing/2014/main" val="20002"/>
                    </a:ext>
                  </a:extLst>
                </a:gridCol>
              </a:tblGrid>
              <a:tr h="720000">
                <a:tc>
                  <a:txBody>
                    <a:bodyPr/>
                    <a:lstStyle/>
                    <a:p>
                      <a:pPr algn="ctr"/>
                      <a:r>
                        <a:rPr lang="zh-CN" altLang="en-US" sz="2400" dirty="0">
                          <a:latin typeface="仿宋" panose="02010609060101010101" charset="-122"/>
                          <a:ea typeface="仿宋" panose="02010609060101010101" charset="-122"/>
                        </a:rPr>
                        <a:t>序号</a:t>
                      </a:r>
                    </a:p>
                  </a:txBody>
                  <a:tcPr anchor="ctr"/>
                </a:tc>
                <a:tc>
                  <a:txBody>
                    <a:bodyPr/>
                    <a:lstStyle/>
                    <a:p>
                      <a:pPr algn="ctr"/>
                      <a:r>
                        <a:rPr lang="zh-CN" altLang="en-US" sz="2400" dirty="0">
                          <a:latin typeface="仿宋" panose="02010609060101010101" charset="-122"/>
                          <a:ea typeface="仿宋" panose="02010609060101010101" charset="-122"/>
                        </a:rPr>
                        <a:t>监控内容</a:t>
                      </a:r>
                    </a:p>
                  </a:txBody>
                  <a:tcPr anchor="ctr"/>
                </a:tc>
                <a:tc>
                  <a:txBody>
                    <a:bodyPr/>
                    <a:lstStyle/>
                    <a:p>
                      <a:pPr algn="ctr"/>
                      <a:r>
                        <a:rPr lang="zh-CN" altLang="en-US" sz="2400" dirty="0">
                          <a:latin typeface="仿宋" panose="02010609060101010101" charset="-122"/>
                          <a:ea typeface="仿宋" panose="02010609060101010101" charset="-122"/>
                        </a:rPr>
                        <a:t>预警情形</a:t>
                      </a:r>
                    </a:p>
                  </a:txBody>
                  <a:tcPr anchor="ctr"/>
                </a:tc>
                <a:extLst>
                  <a:ext uri="{0D108BD9-81ED-4DB2-BD59-A6C34878D82A}">
                    <a16:rowId xmlns:a16="http://schemas.microsoft.com/office/drawing/2014/main" val="10000"/>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1</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专用账户开立、撤销情况</a:t>
                      </a: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、专用账户未按时开立</a:t>
                      </a: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、专用账户未及时撤销</a:t>
                      </a:r>
                    </a:p>
                  </a:txBody>
                  <a:tcPr anchor="ctr"/>
                </a:tc>
                <a:extLst>
                  <a:ext uri="{0D108BD9-81ED-4DB2-BD59-A6C34878D82A}">
                    <a16:rowId xmlns:a16="http://schemas.microsoft.com/office/drawing/2014/main" val="10001"/>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2</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管理协议</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签订情况</a:t>
                      </a:r>
                    </a:p>
                  </a:txBody>
                  <a:tcPr anchor="ctr"/>
                </a:tc>
                <a:tc>
                  <a:txBody>
                    <a:bodyPr/>
                    <a:lstStyle/>
                    <a:p>
                      <a:pPr algn="l"/>
                      <a:r>
                        <a:rPr lang="en-US" altLang="zh-CN" sz="2000" b="0" dirty="0">
                          <a:latin typeface="仿宋" panose="02010609060101010101" charset="-122"/>
                          <a:ea typeface="仿宋" panose="02010609060101010101" charset="-122"/>
                          <a:cs typeface="仿宋" panose="02010609060101010101" charset="-122"/>
                          <a:sym typeface="+mn-ea"/>
                        </a:rPr>
                        <a:t>1</a:t>
                      </a:r>
                      <a:r>
                        <a:rPr lang="zh-CN" altLang="en-US" sz="2000" b="0" dirty="0">
                          <a:latin typeface="仿宋" panose="02010609060101010101" charset="-122"/>
                          <a:ea typeface="仿宋" panose="02010609060101010101" charset="-122"/>
                          <a:cs typeface="仿宋" panose="02010609060101010101" charset="-122"/>
                          <a:sym typeface="+mn-ea"/>
                        </a:rPr>
                        <a:t>、</a:t>
                      </a:r>
                      <a:r>
                        <a:rPr lang="zh-CN" altLang="zh-CN" sz="2000" b="0" dirty="0">
                          <a:latin typeface="仿宋" panose="02010609060101010101" charset="-122"/>
                          <a:ea typeface="仿宋" panose="02010609060101010101" charset="-122"/>
                          <a:cs typeface="仿宋" panose="02010609060101010101" charset="-122"/>
                          <a:sym typeface="+mn-ea"/>
                        </a:rPr>
                        <a:t>专用账户开立</a:t>
                      </a:r>
                      <a:r>
                        <a:rPr lang="zh-CN" altLang="en-US" sz="2000" b="0" dirty="0">
                          <a:latin typeface="仿宋" panose="02010609060101010101" charset="-122"/>
                          <a:ea typeface="仿宋" panose="02010609060101010101" charset="-122"/>
                          <a:cs typeface="仿宋" panose="02010609060101010101" charset="-122"/>
                          <a:sym typeface="+mn-ea"/>
                        </a:rPr>
                        <a:t>单位、分包单位</a:t>
                      </a:r>
                      <a:r>
                        <a:rPr lang="zh-CN" altLang="zh-CN" sz="2000" b="0" dirty="0">
                          <a:latin typeface="仿宋" panose="02010609060101010101" charset="-122"/>
                          <a:ea typeface="仿宋" panose="02010609060101010101" charset="-122"/>
                          <a:cs typeface="仿宋" panose="02010609060101010101" charset="-122"/>
                          <a:sym typeface="+mn-ea"/>
                        </a:rPr>
                        <a:t>和《管理协议》签订不匹配</a:t>
                      </a:r>
                    </a:p>
                  </a:txBody>
                  <a:tcPr anchor="ctr"/>
                </a:tc>
                <a:extLst>
                  <a:ext uri="{0D108BD9-81ED-4DB2-BD59-A6C34878D82A}">
                    <a16:rowId xmlns:a16="http://schemas.microsoft.com/office/drawing/2014/main" val="10002"/>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3</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人工费拨付情况</a:t>
                      </a: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、未按时拨付</a:t>
                      </a: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、拨付额度不匹配</a:t>
                      </a:r>
                    </a:p>
                    <a:p>
                      <a:pPr algn="l"/>
                      <a:r>
                        <a:rPr lang="en-US" altLang="zh-CN" sz="2000" dirty="0">
                          <a:latin typeface="仿宋" panose="02010609060101010101" charset="-122"/>
                          <a:ea typeface="仿宋" panose="02010609060101010101" charset="-122"/>
                        </a:rPr>
                        <a:t>3</a:t>
                      </a:r>
                      <a:r>
                        <a:rPr lang="zh-CN" altLang="en-US" sz="2000" dirty="0">
                          <a:latin typeface="仿宋" panose="02010609060101010101" charset="-122"/>
                          <a:ea typeface="仿宋" panose="02010609060101010101" charset="-122"/>
                        </a:rPr>
                        <a:t>、人工费支付流向存在问题</a:t>
                      </a:r>
                    </a:p>
                  </a:txBody>
                  <a:tcPr anchor="ctr"/>
                </a:tc>
                <a:extLst>
                  <a:ext uri="{0D108BD9-81ED-4DB2-BD59-A6C34878D82A}">
                    <a16:rowId xmlns:a16="http://schemas.microsoft.com/office/drawing/2014/main" val="10003"/>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4</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工资支付情况</a:t>
                      </a: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、未按月支付工资</a:t>
                      </a:r>
                    </a:p>
                    <a:p>
                      <a:pPr algn="l"/>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、工资发放额度低于最低标准</a:t>
                      </a:r>
                      <a:endParaRPr lang="en-US" altLang="zh-CN" sz="2000" dirty="0">
                        <a:latin typeface="仿宋" panose="02010609060101010101" charset="-122"/>
                        <a:ea typeface="仿宋" panose="02010609060101010101" charset="-122"/>
                      </a:endParaRPr>
                    </a:p>
                    <a:p>
                      <a:pPr algn="l"/>
                      <a:r>
                        <a:rPr lang="en-US" altLang="zh-CN" sz="2000" dirty="0">
                          <a:latin typeface="仿宋" panose="02010609060101010101" charset="-122"/>
                          <a:ea typeface="仿宋" panose="02010609060101010101" charset="-122"/>
                        </a:rPr>
                        <a:t>3</a:t>
                      </a:r>
                      <a:r>
                        <a:rPr lang="zh-CN" altLang="en-US" sz="2000" dirty="0">
                          <a:latin typeface="仿宋" panose="02010609060101010101" charset="-122"/>
                          <a:ea typeface="仿宋" panose="02010609060101010101" charset="-122"/>
                        </a:rPr>
                        <a:t>、工资发放与合同约定模式</a:t>
                      </a:r>
                    </a:p>
                    <a:p>
                      <a:pPr algn="l"/>
                      <a:r>
                        <a:rPr lang="en-US" altLang="zh-CN" sz="2000" dirty="0">
                          <a:latin typeface="仿宋" panose="02010609060101010101" charset="-122"/>
                          <a:ea typeface="仿宋" panose="02010609060101010101" charset="-122"/>
                        </a:rPr>
                        <a:t>4</a:t>
                      </a:r>
                      <a:r>
                        <a:rPr lang="zh-CN" altLang="en-US" sz="2000" dirty="0">
                          <a:latin typeface="仿宋" panose="02010609060101010101" charset="-122"/>
                          <a:ea typeface="仿宋" panose="02010609060101010101" charset="-122"/>
                        </a:rPr>
                        <a:t>、</a:t>
                      </a:r>
                      <a:r>
                        <a:rPr lang="zh-CN" altLang="en-US" sz="2000" dirty="0">
                          <a:solidFill>
                            <a:schemeClr val="tx1"/>
                          </a:solidFill>
                          <a:latin typeface="仿宋" panose="02010609060101010101" charset="-122"/>
                          <a:ea typeface="仿宋" panose="02010609060101010101" charset="-122"/>
                        </a:rPr>
                        <a:t>工资发放人员与考勤人员不匹配</a:t>
                      </a:r>
                    </a:p>
                    <a:p>
                      <a:pPr algn="l"/>
                      <a:r>
                        <a:rPr lang="en-US" altLang="zh-CN" sz="2000" dirty="0">
                          <a:solidFill>
                            <a:schemeClr val="tx1"/>
                          </a:solidFill>
                          <a:latin typeface="仿宋" panose="02010609060101010101" charset="-122"/>
                          <a:ea typeface="仿宋" panose="02010609060101010101" charset="-122"/>
                        </a:rPr>
                        <a:t>5</a:t>
                      </a:r>
                      <a:r>
                        <a:rPr lang="zh-CN" altLang="en-US" sz="2000" dirty="0">
                          <a:solidFill>
                            <a:schemeClr val="tx1"/>
                          </a:solidFill>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工资流向存在问题</a:t>
                      </a:r>
                      <a:endParaRPr lang="zh-CN" altLang="en-US" sz="2000" dirty="0">
                        <a:solidFill>
                          <a:srgbClr val="FF0000"/>
                        </a:solidFill>
                        <a:latin typeface="仿宋" panose="02010609060101010101" charset="-122"/>
                        <a:ea typeface="仿宋" panose="02010609060101010101" charset="-122"/>
                      </a:endParaRPr>
                    </a:p>
                  </a:txBody>
                  <a:tcPr anchor="ctr"/>
                </a:tc>
                <a:extLst>
                  <a:ext uri="{0D108BD9-81ED-4DB2-BD59-A6C34878D82A}">
                    <a16:rowId xmlns:a16="http://schemas.microsoft.com/office/drawing/2014/main" val="10004"/>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latin typeface="仿宋" panose="02010609060101010101" charset="-122"/>
                          <a:ea typeface="仿宋" panose="02010609060101010101" charset="-122"/>
                        </a:rPr>
                        <a:t>5</a:t>
                      </a:r>
                      <a:endParaRPr lang="zh-CN" altLang="en-US" sz="2000" dirty="0">
                        <a:latin typeface="仿宋" panose="02010609060101010101" charset="-122"/>
                        <a:ea typeface="仿宋" panose="02010609060101010101"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仿宋" panose="02010609060101010101" charset="-122"/>
                          <a:ea typeface="仿宋" panose="02010609060101010101" charset="-122"/>
                        </a:rPr>
                        <a:t>专用账户余额情况</a:t>
                      </a:r>
                    </a:p>
                  </a:txBody>
                  <a:tcPr anchor="ctr"/>
                </a:tc>
                <a:tc>
                  <a:txBody>
                    <a:bodyPr/>
                    <a:lstStyle/>
                    <a:p>
                      <a:pPr algn="l"/>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、专户余额不足以支付下月工资</a:t>
                      </a:r>
                    </a:p>
                  </a:txBody>
                  <a:tcPr anchor="ctr"/>
                </a:tc>
                <a:extLst>
                  <a:ext uri="{0D108BD9-81ED-4DB2-BD59-A6C34878D82A}">
                    <a16:rowId xmlns:a16="http://schemas.microsoft.com/office/drawing/2014/main" val="10005"/>
                  </a:ext>
                </a:extLst>
              </a:tr>
            </a:tbl>
          </a:graphicData>
        </a:graphic>
      </p:graphicFrame>
      <p:sp>
        <p:nvSpPr>
          <p:cNvPr id="9" name="文本框 8"/>
          <p:cNvSpPr txBox="1"/>
          <p:nvPr/>
        </p:nvSpPr>
        <p:spPr>
          <a:xfrm>
            <a:off x="4400550" y="445770"/>
            <a:ext cx="4472940" cy="521970"/>
          </a:xfrm>
          <a:prstGeom prst="rect">
            <a:avLst/>
          </a:prstGeom>
          <a:noFill/>
        </p:spPr>
        <p:txBody>
          <a:bodyPr wrap="none" rtlCol="0" anchor="t">
            <a:spAutoFit/>
          </a:bodyPr>
          <a:lstStyle/>
          <a:p>
            <a:r>
              <a:rPr lang="zh-CN" altLang="en-US" sz="2800" b="1" dirty="0">
                <a:latin typeface="黑体" panose="02010609060101010101" charset="-122"/>
                <a:ea typeface="黑体" panose="02010609060101010101" charset="-122"/>
                <a:cs typeface="仿宋" panose="02010609060101010101" charset="-122"/>
                <a:sym typeface="+mn-ea"/>
              </a:rPr>
              <a:t>监控内容、预警情形一览表</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26229" y="984924"/>
            <a:ext cx="2289409" cy="1200329"/>
          </a:xfrm>
          <a:prstGeom prst="rect">
            <a:avLst/>
          </a:prstGeom>
          <a:noFill/>
        </p:spPr>
        <p:txBody>
          <a:bodyPr wrap="none" rtlCol="0">
            <a:spAutoFit/>
            <a:scene3d>
              <a:camera prst="orthographicFront"/>
              <a:lightRig rig="threePt" dir="t"/>
            </a:scene3d>
            <a:sp3d contourW="12700"/>
          </a:bodyPr>
          <a:lstStyle/>
          <a:p>
            <a:pPr algn="ctr"/>
            <a:r>
              <a:rPr lang="zh-CN" altLang="en-US" sz="7200" b="1" dirty="0">
                <a:cs typeface="+mn-ea"/>
                <a:sym typeface="+mn-lt"/>
              </a:rPr>
              <a:t>目 录</a:t>
            </a:r>
          </a:p>
        </p:txBody>
      </p:sp>
      <p:sp>
        <p:nvSpPr>
          <p:cNvPr id="7" name="文本框 6"/>
          <p:cNvSpPr txBox="1"/>
          <p:nvPr/>
        </p:nvSpPr>
        <p:spPr>
          <a:xfrm>
            <a:off x="6106160" y="4072255"/>
            <a:ext cx="5833110" cy="583565"/>
          </a:xfrm>
          <a:prstGeom prst="rect">
            <a:avLst/>
          </a:prstGeom>
          <a:noFill/>
        </p:spPr>
        <p:txBody>
          <a:bodyPr wrap="square" rtlCol="0">
            <a:spAutoFit/>
            <a:scene3d>
              <a:camera prst="orthographicFront"/>
              <a:lightRig rig="threePt" dir="t"/>
            </a:scene3d>
            <a:sp3d contourW="12700"/>
          </a:bodyPr>
          <a:lstStyle/>
          <a:p>
            <a:pPr algn="l"/>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专用账户监控</a:t>
            </a:r>
          </a:p>
        </p:txBody>
      </p:sp>
      <p:sp>
        <p:nvSpPr>
          <p:cNvPr id="8" name="文本框 7"/>
          <p:cNvSpPr txBox="1"/>
          <p:nvPr/>
        </p:nvSpPr>
        <p:spPr>
          <a:xfrm>
            <a:off x="6106160" y="1941195"/>
            <a:ext cx="3295317" cy="583565"/>
          </a:xfrm>
          <a:prstGeom prst="rect">
            <a:avLst/>
          </a:prstGeom>
          <a:noFill/>
        </p:spPr>
        <p:txBody>
          <a:bodyPr wrap="square" rtlCol="0">
            <a:spAutoFit/>
            <a:scene3d>
              <a:camera prst="orthographicFront"/>
              <a:lightRig rig="threePt" dir="t"/>
            </a:scene3d>
            <a:sp3d contourW="12700"/>
          </a:bodyPr>
          <a:lstStyle/>
          <a:p>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专用账户定义</a:t>
            </a:r>
          </a:p>
        </p:txBody>
      </p:sp>
      <p:sp>
        <p:nvSpPr>
          <p:cNvPr id="9" name="文本框 8"/>
          <p:cNvSpPr txBox="1"/>
          <p:nvPr/>
        </p:nvSpPr>
        <p:spPr>
          <a:xfrm>
            <a:off x="6106160" y="3006725"/>
            <a:ext cx="5713730" cy="583565"/>
          </a:xfrm>
          <a:prstGeom prst="rect">
            <a:avLst/>
          </a:prstGeom>
          <a:noFill/>
        </p:spPr>
        <p:txBody>
          <a:bodyPr wrap="square" rtlCol="0">
            <a:spAutoFit/>
            <a:scene3d>
              <a:camera prst="orthographicFront"/>
              <a:lightRig rig="threePt" dir="t"/>
            </a:scene3d>
            <a:sp3d contourW="12700"/>
          </a:bodyPr>
          <a:lstStyle/>
          <a:p>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专用账户管理</a:t>
            </a:r>
          </a:p>
        </p:txBody>
      </p:sp>
      <p:sp>
        <p:nvSpPr>
          <p:cNvPr id="11" name="矩形 10"/>
          <p:cNvSpPr/>
          <p:nvPr/>
        </p:nvSpPr>
        <p:spPr>
          <a:xfrm>
            <a:off x="4682217" y="1970972"/>
            <a:ext cx="1104900" cy="5391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Impact" panose="020B0806030902050204" pitchFamily="34" charset="0"/>
              </a:rPr>
              <a:t>01</a:t>
            </a:r>
            <a:endParaRPr lang="zh-CN" altLang="en-US" sz="2400" dirty="0">
              <a:latin typeface="Impact" panose="020B0806030902050204" pitchFamily="34" charset="0"/>
            </a:endParaRPr>
          </a:p>
        </p:txBody>
      </p:sp>
      <p:sp>
        <p:nvSpPr>
          <p:cNvPr id="12" name="矩形 11"/>
          <p:cNvSpPr/>
          <p:nvPr/>
        </p:nvSpPr>
        <p:spPr>
          <a:xfrm>
            <a:off x="4682217" y="3021897"/>
            <a:ext cx="1104900" cy="5391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Impact" panose="020B0806030902050204" pitchFamily="34" charset="0"/>
              </a:rPr>
              <a:t>02</a:t>
            </a:r>
            <a:endParaRPr lang="zh-CN" altLang="en-US" sz="2400" dirty="0">
              <a:latin typeface="Impact" panose="020B0806030902050204" pitchFamily="34" charset="0"/>
            </a:endParaRPr>
          </a:p>
        </p:txBody>
      </p:sp>
      <p:grpSp>
        <p:nvGrpSpPr>
          <p:cNvPr id="20" name="组合 19"/>
          <p:cNvGrpSpPr/>
          <p:nvPr/>
        </p:nvGrpSpPr>
        <p:grpSpPr>
          <a:xfrm>
            <a:off x="-400050" y="6153785"/>
            <a:ext cx="12591415" cy="704215"/>
            <a:chOff x="-5413901" y="6154057"/>
            <a:chExt cx="12998260" cy="703943"/>
          </a:xfrm>
        </p:grpSpPr>
        <p:sp>
          <p:nvSpPr>
            <p:cNvPr id="21" name="平行四边形 20"/>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平行四边形 21"/>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4" name="平行四边形 23"/>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平行四边形 34"/>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6" name="组合 35"/>
          <p:cNvGrpSpPr/>
          <p:nvPr/>
        </p:nvGrpSpPr>
        <p:grpSpPr>
          <a:xfrm rot="10800000">
            <a:off x="-400050" y="3175"/>
            <a:ext cx="12591415" cy="704215"/>
            <a:chOff x="-5413901" y="6154057"/>
            <a:chExt cx="12998260" cy="703943"/>
          </a:xfrm>
        </p:grpSpPr>
        <p:sp>
          <p:nvSpPr>
            <p:cNvPr id="37" name="平行四边形 36"/>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8" name="平行四边形 37"/>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平行四边形 38"/>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平行四边形 39"/>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1" name="平行四边形 40"/>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矩形 13"/>
          <p:cNvSpPr/>
          <p:nvPr/>
        </p:nvSpPr>
        <p:spPr>
          <a:xfrm>
            <a:off x="4682217" y="4072822"/>
            <a:ext cx="1104900" cy="539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Impact" panose="020B0806030902050204" pitchFamily="34" charset="0"/>
              </a:rPr>
              <a:t>03</a:t>
            </a:r>
            <a:endParaRPr lang="zh-CN" altLang="en-US" sz="2400" dirty="0">
              <a:latin typeface="Impact" panose="020B0806030902050204" pitchFamily="34" charset="0"/>
            </a:endParaRPr>
          </a:p>
        </p:txBody>
      </p:sp>
      <p:pic>
        <p:nvPicPr>
          <p:cNvPr id="2" name="图片 1" descr="微信图片_20210730132135"/>
          <p:cNvPicPr>
            <a:picLocks noChangeAspect="1"/>
          </p:cNvPicPr>
          <p:nvPr/>
        </p:nvPicPr>
        <p:blipFill>
          <a:blip r:embed="rId2" cstate="print"/>
          <a:stretch>
            <a:fillRect/>
          </a:stretch>
        </p:blipFill>
        <p:spPr>
          <a:xfrm>
            <a:off x="165100" y="2264410"/>
            <a:ext cx="4385945" cy="4001135"/>
          </a:xfrm>
          <a:prstGeom prst="rect">
            <a:avLst/>
          </a:prstGeom>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FD026A00-A92A-46E0-9885-406E4855889D}"/>
              </a:ext>
            </a:extLst>
          </p:cNvPr>
          <p:cNvSpPr/>
          <p:nvPr/>
        </p:nvSpPr>
        <p:spPr>
          <a:xfrm>
            <a:off x="233045" y="270510"/>
            <a:ext cx="897318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rPr>
              <a:t>相关网络申请与证书申请表单</a:t>
            </a:r>
            <a:endPar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a:extLst>
              <a:ext uri="{FF2B5EF4-FFF2-40B4-BE49-F238E27FC236}">
                <a16:creationId xmlns:a16="http://schemas.microsoft.com/office/drawing/2014/main" id="{0802773D-E80D-4EAD-9DCD-323535EE7705}"/>
              </a:ext>
            </a:extLst>
          </p:cNvPr>
          <p:cNvPicPr>
            <a:picLocks noChangeAspect="1"/>
          </p:cNvPicPr>
          <p:nvPr/>
        </p:nvPicPr>
        <p:blipFill>
          <a:blip r:embed="rId2" cstate="print"/>
          <a:stretch>
            <a:fillRect/>
          </a:stretch>
        </p:blipFill>
        <p:spPr>
          <a:xfrm>
            <a:off x="5291321" y="949960"/>
            <a:ext cx="6776162" cy="5721658"/>
          </a:xfrm>
          <a:prstGeom prst="rect">
            <a:avLst/>
          </a:prstGeom>
        </p:spPr>
      </p:pic>
      <p:pic>
        <p:nvPicPr>
          <p:cNvPr id="7" name="图片 6">
            <a:extLst>
              <a:ext uri="{FF2B5EF4-FFF2-40B4-BE49-F238E27FC236}">
                <a16:creationId xmlns:a16="http://schemas.microsoft.com/office/drawing/2014/main" id="{40B62576-761C-4AD5-9031-9BB71252262F}"/>
              </a:ext>
            </a:extLst>
          </p:cNvPr>
          <p:cNvPicPr>
            <a:picLocks noChangeAspect="1"/>
          </p:cNvPicPr>
          <p:nvPr/>
        </p:nvPicPr>
        <p:blipFill>
          <a:blip r:embed="rId3" cstate="print"/>
          <a:stretch>
            <a:fillRect/>
          </a:stretch>
        </p:blipFill>
        <p:spPr>
          <a:xfrm>
            <a:off x="124516" y="949960"/>
            <a:ext cx="5498829" cy="5869011"/>
          </a:xfrm>
          <a:prstGeom prst="rect">
            <a:avLst/>
          </a:prstGeom>
        </p:spPr>
      </p:pic>
    </p:spTree>
    <p:extLst>
      <p:ext uri="{BB962C8B-B14F-4D97-AF65-F5344CB8AC3E}">
        <p14:creationId xmlns:p14="http://schemas.microsoft.com/office/powerpoint/2010/main" val="236055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233045" y="270510"/>
            <a:ext cx="8687435"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结束语</a:t>
            </a:r>
            <a:endParaRPr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502489" y="1391032"/>
            <a:ext cx="6182395" cy="1698927"/>
          </a:xfrm>
          <a:prstGeom prst="rect">
            <a:avLst/>
          </a:prstGeom>
          <a:noFill/>
        </p:spPr>
        <p:txBody>
          <a:bodyPr wrap="square" rtlCol="0" anchor="t">
            <a:spAutoFit/>
          </a:bodyPr>
          <a:lstStyle/>
          <a:p>
            <a:endParaRPr lang="zh-CN" altLang="en-US" dirty="0"/>
          </a:p>
          <a:p>
            <a:pPr>
              <a:lnSpc>
                <a:spcPct val="160000"/>
              </a:lnSpc>
            </a:pPr>
            <a:r>
              <a:rPr lang="zh-CN" altLang="en-US" dirty="0"/>
              <a:t>       此次通知办法的出台确立了依托实名制信息系统，开展多部门信息共享、信息比对、分析预警、协同监管的建设工程农民工工资支付闭环管理体系。</a:t>
            </a:r>
          </a:p>
        </p:txBody>
      </p:sp>
      <p:pic>
        <p:nvPicPr>
          <p:cNvPr id="2" name="图片 1"/>
          <p:cNvPicPr>
            <a:picLocks noChangeAspect="1"/>
          </p:cNvPicPr>
          <p:nvPr/>
        </p:nvPicPr>
        <p:blipFill>
          <a:blip r:embed="rId3" cstate="print"/>
          <a:stretch>
            <a:fillRect/>
          </a:stretch>
        </p:blipFill>
        <p:spPr>
          <a:xfrm>
            <a:off x="6970395" y="1231900"/>
            <a:ext cx="4836160" cy="3316605"/>
          </a:xfrm>
          <a:prstGeom prst="rect">
            <a:avLst/>
          </a:prstGeom>
          <a:effectLst>
            <a:softEdge rad="127000"/>
          </a:effectLst>
        </p:spPr>
      </p:pic>
      <p:sp>
        <p:nvSpPr>
          <p:cNvPr id="6" name="文本框 5">
            <a:extLst>
              <a:ext uri="{FF2B5EF4-FFF2-40B4-BE49-F238E27FC236}">
                <a16:creationId xmlns:a16="http://schemas.microsoft.com/office/drawing/2014/main" id="{7AB64C28-55BB-428B-9FA3-CF6A465C32E0}"/>
              </a:ext>
            </a:extLst>
          </p:cNvPr>
          <p:cNvSpPr txBox="1"/>
          <p:nvPr/>
        </p:nvSpPr>
        <p:spPr>
          <a:xfrm>
            <a:off x="502489" y="4514127"/>
            <a:ext cx="11162769" cy="1698927"/>
          </a:xfrm>
          <a:prstGeom prst="rect">
            <a:avLst/>
          </a:prstGeom>
          <a:noFill/>
        </p:spPr>
        <p:txBody>
          <a:bodyPr wrap="square" rtlCol="0" anchor="t">
            <a:spAutoFit/>
          </a:bodyPr>
          <a:lstStyle/>
          <a:p>
            <a:endParaRPr lang="zh-CN" altLang="en-US" dirty="0"/>
          </a:p>
          <a:p>
            <a:pPr>
              <a:lnSpc>
                <a:spcPct val="160000"/>
              </a:lnSpc>
            </a:pPr>
            <a:r>
              <a:rPr lang="zh-CN" altLang="en-US" dirty="0"/>
              <a:t>       商业银行要按照本文件办法要求积极对本行开立的农民工工资专用账户开立、工资拨付、农民工工资专用账户撤销等做好服务工作，同时做好数据对接、预警的监督管理和业务指导工作。</a:t>
            </a:r>
            <a:endParaRPr lang="en-US" altLang="zh-CN" dirty="0"/>
          </a:p>
          <a:p>
            <a:pPr>
              <a:lnSpc>
                <a:spcPct val="160000"/>
              </a:lnSpc>
            </a:pPr>
            <a:r>
              <a:rPr lang="zh-CN" altLang="en-US" dirty="0"/>
              <a:t>       专用账户客户在接受银行服务的同时，应按本文件规定认真履行农民工工资发放的相关职责。</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F19E474-61F0-4D30-8978-4E205F34A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246" y="614149"/>
            <a:ext cx="5122417" cy="4002239"/>
          </a:xfrm>
          <a:prstGeom prst="rect">
            <a:avLst/>
          </a:prstGeom>
        </p:spPr>
      </p:pic>
      <p:pic>
        <p:nvPicPr>
          <p:cNvPr id="4" name="图片 3">
            <a:extLst>
              <a:ext uri="{FF2B5EF4-FFF2-40B4-BE49-F238E27FC236}">
                <a16:creationId xmlns:a16="http://schemas.microsoft.com/office/drawing/2014/main" id="{DD3C5C3F-8C63-427B-9673-6EBCDB01D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95" y="614149"/>
            <a:ext cx="5747551" cy="4002239"/>
          </a:xfrm>
          <a:prstGeom prst="rect">
            <a:avLst/>
          </a:prstGeom>
        </p:spPr>
      </p:pic>
      <p:sp>
        <p:nvSpPr>
          <p:cNvPr id="3" name="内容占位符 2"/>
          <p:cNvSpPr>
            <a:spLocks noGrp="1"/>
          </p:cNvSpPr>
          <p:nvPr>
            <p:ph idx="1"/>
          </p:nvPr>
        </p:nvSpPr>
        <p:spPr>
          <a:xfrm>
            <a:off x="475695" y="4616388"/>
            <a:ext cx="10961703" cy="1722653"/>
          </a:xfrm>
        </p:spPr>
        <p:txBody>
          <a:bodyPr>
            <a:noAutofit/>
          </a:bodyPr>
          <a:lstStyle/>
          <a:p>
            <a:pPr marL="0" indent="0">
              <a:lnSpc>
                <a:spcPct val="150000"/>
              </a:lnSpc>
              <a:buNone/>
            </a:pPr>
            <a:r>
              <a:rPr lang="zh-CN" altLang="en-US" sz="2400" dirty="0">
                <a:solidFill>
                  <a:schemeClr val="tx1"/>
                </a:solidFill>
                <a:latin typeface="+mn-lt"/>
                <a:ea typeface="+mn-ea"/>
              </a:rPr>
              <a:t>      感谢各方代表在推动解决工程建设领域拖欠农民工工资问题，切实维护农民工劳动报酬权益方面给予的配合和支持！</a:t>
            </a:r>
            <a:endParaRPr lang="en-US" altLang="zh-CN" sz="2400" dirty="0">
              <a:solidFill>
                <a:schemeClr val="tx1"/>
              </a:solidFill>
              <a:latin typeface="+mn-lt"/>
              <a:ea typeface="+mn-ea"/>
            </a:endParaRPr>
          </a:p>
          <a:p>
            <a:pPr marL="0" indent="0">
              <a:lnSpc>
                <a:spcPct val="150000"/>
              </a:lnSpc>
              <a:buNone/>
            </a:pPr>
            <a:r>
              <a:rPr lang="zh-CN" altLang="en-US" sz="2400" dirty="0">
                <a:solidFill>
                  <a:schemeClr val="tx1"/>
                </a:solidFill>
              </a:rPr>
              <a:t>      衷心感谢中国建设银行上海分行对本次宣贯教材制作的帮助！</a:t>
            </a:r>
            <a:endParaRPr lang="zh-CN" altLang="en-US" sz="2400" dirty="0">
              <a:solidFill>
                <a:schemeClr val="tx1"/>
              </a:solidFill>
              <a:latin typeface="+mn-l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17720" y="3771900"/>
            <a:ext cx="7229475"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latin typeface="Arial" panose="020B0604020202020204" pitchFamily="34" charset="0"/>
                <a:ea typeface="微软雅黑" panose="020B0503020204020204" pitchFamily="34" charset="-122"/>
                <a:cs typeface="+mn-ea"/>
                <a:sym typeface="Arial" panose="020B0604020202020204" pitchFamily="34" charset="0"/>
              </a:rPr>
              <a:t>专用账户定义</a:t>
            </a:r>
          </a:p>
        </p:txBody>
      </p:sp>
      <p:sp>
        <p:nvSpPr>
          <p:cNvPr id="10" name="矩形 9"/>
          <p:cNvSpPr/>
          <p:nvPr/>
        </p:nvSpPr>
        <p:spPr>
          <a:xfrm>
            <a:off x="6675120" y="2179955"/>
            <a:ext cx="2810510" cy="1454785"/>
          </a:xfrm>
          <a:prstGeom prst="rect">
            <a:avLst/>
          </a:prstGeom>
          <a:solidFill>
            <a:srgbClr val="58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latin typeface="Impact" panose="020B0806030902050204" pitchFamily="34" charset="0"/>
              </a:rPr>
              <a:t>01</a:t>
            </a:r>
          </a:p>
        </p:txBody>
      </p:sp>
      <p:grpSp>
        <p:nvGrpSpPr>
          <p:cNvPr id="20" name="组合 19"/>
          <p:cNvGrpSpPr/>
          <p:nvPr/>
        </p:nvGrpSpPr>
        <p:grpSpPr>
          <a:xfrm>
            <a:off x="-400050" y="6153785"/>
            <a:ext cx="12591415" cy="704215"/>
            <a:chOff x="-5413901" y="6154057"/>
            <a:chExt cx="12998260" cy="703943"/>
          </a:xfrm>
        </p:grpSpPr>
        <p:sp>
          <p:nvSpPr>
            <p:cNvPr id="21" name="平行四边形 20"/>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平行四边形 21"/>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4" name="平行四边形 23"/>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平行四边形 34"/>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6" name="组合 35"/>
          <p:cNvGrpSpPr/>
          <p:nvPr/>
        </p:nvGrpSpPr>
        <p:grpSpPr>
          <a:xfrm rot="10800000">
            <a:off x="-400050" y="3175"/>
            <a:ext cx="12591415" cy="704215"/>
            <a:chOff x="-5413901" y="6154057"/>
            <a:chExt cx="12998260" cy="703943"/>
          </a:xfrm>
        </p:grpSpPr>
        <p:sp>
          <p:nvSpPr>
            <p:cNvPr id="37" name="平行四边形 36"/>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8" name="平行四边形 37"/>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平行四边形 38"/>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平行四边形 39"/>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1" name="平行四边形 40"/>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2" name="图片 1" descr="微信图片_20210730132135"/>
          <p:cNvPicPr>
            <a:picLocks noChangeAspect="1"/>
          </p:cNvPicPr>
          <p:nvPr/>
        </p:nvPicPr>
        <p:blipFill>
          <a:blip r:embed="rId2" cstate="print"/>
          <a:stretch>
            <a:fillRect/>
          </a:stretch>
        </p:blipFill>
        <p:spPr>
          <a:xfrm>
            <a:off x="165100" y="2264410"/>
            <a:ext cx="4385945" cy="4001135"/>
          </a:xfrm>
          <a:prstGeom prst="rect">
            <a:avLst/>
          </a:prstGeom>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469640" y="3841750"/>
            <a:ext cx="2309495" cy="290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82015" y="3857625"/>
            <a:ext cx="2312670" cy="2840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95580" y="245110"/>
            <a:ext cx="795020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农民工工资专用账户定义</a:t>
            </a:r>
          </a:p>
        </p:txBody>
      </p:sp>
      <p:sp>
        <p:nvSpPr>
          <p:cNvPr id="3" name="Block Arc 64"/>
          <p:cNvSpPr>
            <a:spLocks noChangeAspect="1"/>
          </p:cNvSpPr>
          <p:nvPr>
            <p:custDataLst>
              <p:tags r:id="rId2"/>
            </p:custDataLst>
          </p:nvPr>
        </p:nvSpPr>
        <p:spPr>
          <a:xfrm rot="10800000">
            <a:off x="3583940" y="1142067"/>
            <a:ext cx="2509596" cy="2604083"/>
          </a:xfrm>
          <a:prstGeom prst="blockArc">
            <a:avLst>
              <a:gd name="adj1" fmla="val 10800000"/>
              <a:gd name="adj2" fmla="val 0"/>
              <a:gd name="adj3" fmla="val 9694"/>
            </a:avLst>
          </a:prstGeom>
          <a:solidFill>
            <a:srgbClr val="CB6724"/>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Block Arc 68"/>
          <p:cNvSpPr>
            <a:spLocks noChangeAspect="1"/>
          </p:cNvSpPr>
          <p:nvPr>
            <p:custDataLst>
              <p:tags r:id="rId3"/>
            </p:custDataLst>
          </p:nvPr>
        </p:nvSpPr>
        <p:spPr>
          <a:xfrm>
            <a:off x="5849989" y="1154285"/>
            <a:ext cx="2509596" cy="2604083"/>
          </a:xfrm>
          <a:prstGeom prst="blockArc">
            <a:avLst>
              <a:gd name="adj1" fmla="val 10800000"/>
              <a:gd name="adj2" fmla="val 0"/>
              <a:gd name="adj3" fmla="val 9694"/>
            </a:avLst>
          </a:prstGeom>
          <a:solidFill>
            <a:srgbClr val="69A35B"/>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Block Arc 69"/>
          <p:cNvSpPr>
            <a:spLocks noChangeAspect="1"/>
          </p:cNvSpPr>
          <p:nvPr>
            <p:custDataLst>
              <p:tags r:id="rId4"/>
            </p:custDataLst>
          </p:nvPr>
        </p:nvSpPr>
        <p:spPr>
          <a:xfrm rot="10800000">
            <a:off x="8115224" y="1142067"/>
            <a:ext cx="2509596" cy="2604083"/>
          </a:xfrm>
          <a:prstGeom prst="blockArc">
            <a:avLst>
              <a:gd name="adj1" fmla="val 10800000"/>
              <a:gd name="adj2" fmla="val 0"/>
              <a:gd name="adj3" fmla="val 9694"/>
            </a:avLst>
          </a:prstGeom>
          <a:solidFill>
            <a:srgbClr val="1F74AD"/>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Block Arc 71"/>
          <p:cNvSpPr>
            <a:spLocks noChangeAspect="1"/>
          </p:cNvSpPr>
          <p:nvPr>
            <p:custDataLst>
              <p:tags r:id="rId5"/>
            </p:custDataLst>
          </p:nvPr>
        </p:nvSpPr>
        <p:spPr>
          <a:xfrm>
            <a:off x="3583940" y="1154285"/>
            <a:ext cx="2509596" cy="2604083"/>
          </a:xfrm>
          <a:prstGeom prst="blockArc">
            <a:avLst>
              <a:gd name="adj1" fmla="val 10800000"/>
              <a:gd name="adj2" fmla="val 0"/>
              <a:gd name="adj3" fmla="val 9694"/>
            </a:avLst>
          </a:prstGeom>
          <a:solidFill>
            <a:srgbClr val="1F74AD"/>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Block Arc 73"/>
          <p:cNvSpPr>
            <a:spLocks noChangeAspect="1"/>
          </p:cNvSpPr>
          <p:nvPr>
            <p:custDataLst>
              <p:tags r:id="rId6"/>
            </p:custDataLst>
          </p:nvPr>
        </p:nvSpPr>
        <p:spPr>
          <a:xfrm rot="10800000">
            <a:off x="5858655" y="1142067"/>
            <a:ext cx="2509596" cy="2604083"/>
          </a:xfrm>
          <a:prstGeom prst="blockArc">
            <a:avLst>
              <a:gd name="adj1" fmla="val 10800000"/>
              <a:gd name="adj2" fmla="val 0"/>
              <a:gd name="adj3" fmla="val 9694"/>
            </a:avLst>
          </a:prstGeom>
          <a:solidFill>
            <a:srgbClr val="3498DB"/>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Block Arc 75"/>
          <p:cNvSpPr>
            <a:spLocks noChangeAspect="1"/>
          </p:cNvSpPr>
          <p:nvPr>
            <p:custDataLst>
              <p:tags r:id="rId7"/>
            </p:custDataLst>
          </p:nvPr>
        </p:nvSpPr>
        <p:spPr>
          <a:xfrm>
            <a:off x="8115224" y="1154285"/>
            <a:ext cx="2509596" cy="2604083"/>
          </a:xfrm>
          <a:prstGeom prst="blockArc">
            <a:avLst>
              <a:gd name="adj1" fmla="val 10800000"/>
              <a:gd name="adj2" fmla="val 0"/>
              <a:gd name="adj3" fmla="val 9694"/>
            </a:avLst>
          </a:prstGeom>
          <a:solidFill>
            <a:srgbClr val="1AA3AA"/>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022350" y="4060190"/>
            <a:ext cx="2104390" cy="1985010"/>
          </a:xfrm>
          <a:prstGeom prst="rect">
            <a:avLst/>
          </a:prstGeom>
          <a:noFill/>
        </p:spPr>
        <p:txBody>
          <a:bodyPr wrap="square" rtlCol="0" anchor="t">
            <a:spAutoFit/>
          </a:bodyPr>
          <a:lstStyle/>
          <a:p>
            <a:pPr algn="just">
              <a:lnSpc>
                <a:spcPct val="110000"/>
              </a:lnSpc>
            </a:pPr>
            <a:r>
              <a:rPr lang="zh-CN" altLang="en-US" sz="1600" dirty="0">
                <a:solidFill>
                  <a:schemeClr val="bg1"/>
                </a:solidFill>
              </a:rPr>
              <a:t>农民工工资专用账户是指施工总承包单位在工程建设项目所在地银行业金融机构开立的，专项用于支付农民工工资的专用存款账户。</a:t>
            </a:r>
          </a:p>
        </p:txBody>
      </p:sp>
      <p:sp>
        <p:nvSpPr>
          <p:cNvPr id="9" name="文本框 8"/>
          <p:cNvSpPr txBox="1"/>
          <p:nvPr/>
        </p:nvSpPr>
        <p:spPr>
          <a:xfrm>
            <a:off x="3592830" y="4060190"/>
            <a:ext cx="2063115" cy="2510624"/>
          </a:xfrm>
          <a:prstGeom prst="rect">
            <a:avLst/>
          </a:prstGeom>
          <a:noFill/>
        </p:spPr>
        <p:txBody>
          <a:bodyPr wrap="square" rtlCol="0" anchor="t">
            <a:spAutoFit/>
          </a:bodyPr>
          <a:lstStyle/>
          <a:p>
            <a:pPr algn="just">
              <a:lnSpc>
                <a:spcPct val="110000"/>
              </a:lnSpc>
            </a:pPr>
            <a:r>
              <a:rPr lang="zh-CN" altLang="en-US" sz="1600" dirty="0">
                <a:solidFill>
                  <a:schemeClr val="bg1"/>
                </a:solidFill>
                <a:sym typeface="+mn-ea"/>
              </a:rPr>
              <a:t>开设主体为总包单位。总包单位指：从建设单位承包施工任务，具有施工承包资质的企业，包括工程总承包单位、施工总承包企业、直接承包建设单位发包工程的专业承包企业。</a:t>
            </a:r>
          </a:p>
        </p:txBody>
      </p:sp>
      <p:sp>
        <p:nvSpPr>
          <p:cNvPr id="15" name="圆角矩形 14"/>
          <p:cNvSpPr/>
          <p:nvPr/>
        </p:nvSpPr>
        <p:spPr>
          <a:xfrm>
            <a:off x="8479155" y="3862070"/>
            <a:ext cx="2626995" cy="2842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49970" y="4086297"/>
            <a:ext cx="2456180" cy="1968937"/>
          </a:xfrm>
          <a:prstGeom prst="rect">
            <a:avLst/>
          </a:prstGeom>
          <a:noFill/>
        </p:spPr>
        <p:txBody>
          <a:bodyPr wrap="square" rtlCol="0" anchor="t">
            <a:spAutoFit/>
          </a:bodyPr>
          <a:lstStyle/>
          <a:p>
            <a:pPr>
              <a:lnSpc>
                <a:spcPct val="110000"/>
              </a:lnSpc>
            </a:pPr>
            <a:r>
              <a:rPr lang="zh-CN" altLang="en-US" sz="1600" dirty="0">
                <a:solidFill>
                  <a:schemeClr val="bg1"/>
                </a:solidFill>
              </a:rPr>
              <a:t>专用账户“专门”用于支付所承包工程项目的农民工工资，防止拖欠工程款和拖欠农民工工资问题互相交织，同时，也有利于人工费中工资与管理费、少量材料费等资金区分开。</a:t>
            </a:r>
          </a:p>
        </p:txBody>
      </p:sp>
      <p:sp>
        <p:nvSpPr>
          <p:cNvPr id="2" name="Block Arc 64"/>
          <p:cNvSpPr>
            <a:spLocks noChangeAspect="1"/>
          </p:cNvSpPr>
          <p:nvPr>
            <p:custDataLst>
              <p:tags r:id="rId8"/>
            </p:custDataLst>
          </p:nvPr>
        </p:nvSpPr>
        <p:spPr>
          <a:xfrm rot="10800000">
            <a:off x="1309370" y="1183342"/>
            <a:ext cx="2509596" cy="2604083"/>
          </a:xfrm>
          <a:prstGeom prst="blockArc">
            <a:avLst>
              <a:gd name="adj1" fmla="val 10800000"/>
              <a:gd name="adj2" fmla="val 0"/>
              <a:gd name="adj3" fmla="val 9694"/>
            </a:avLst>
          </a:prstGeom>
          <a:solidFill>
            <a:srgbClr val="CB6724"/>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Block Arc 71"/>
          <p:cNvSpPr>
            <a:spLocks noChangeAspect="1"/>
          </p:cNvSpPr>
          <p:nvPr>
            <p:custDataLst>
              <p:tags r:id="rId9"/>
            </p:custDataLst>
          </p:nvPr>
        </p:nvSpPr>
        <p:spPr>
          <a:xfrm>
            <a:off x="1309370" y="1182860"/>
            <a:ext cx="2509596" cy="2604083"/>
          </a:xfrm>
          <a:prstGeom prst="blockArc">
            <a:avLst>
              <a:gd name="adj1" fmla="val 10800000"/>
              <a:gd name="adj2" fmla="val 0"/>
              <a:gd name="adj3" fmla="val 9694"/>
            </a:avLst>
          </a:prstGeom>
          <a:solidFill>
            <a:srgbClr val="1F74AD"/>
          </a:solidFill>
          <a:ln>
            <a:noFill/>
          </a:ln>
          <a:effectLst/>
        </p:spPr>
        <p:style>
          <a:lnRef idx="1">
            <a:srgbClr val="1F74AD"/>
          </a:lnRef>
          <a:fillRef idx="3">
            <a:srgbClr val="1F74AD"/>
          </a:fillRef>
          <a:effectRef idx="2">
            <a:srgbClr val="1F74AD"/>
          </a:effectRef>
          <a:fontRef idx="minor">
            <a:sysClr val="window" lastClr="FFFFFF"/>
          </a:fontRef>
        </p:style>
        <p:txBody>
          <a:bodyPr wrap="square" lIns="90000" tIns="46800" rIns="90000" bIns="46800" rtlCol="0" anchor="ctr"/>
          <a:lstStyle/>
          <a:p>
            <a:pPr algn="ctr">
              <a:lnSpc>
                <a:spcPct val="120000"/>
              </a:lnSpc>
            </a:pPr>
            <a:endParaRPr lang="en-US" sz="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8" name="图片 17" descr="3b32313536323731373bcae9bcdc"/>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2075180" y="1590040"/>
            <a:ext cx="914400" cy="914400"/>
          </a:xfrm>
          <a:prstGeom prst="rect">
            <a:avLst/>
          </a:prstGeom>
        </p:spPr>
      </p:pic>
      <p:sp>
        <p:nvSpPr>
          <p:cNvPr id="19" name="圆角矩形 18"/>
          <p:cNvSpPr/>
          <p:nvPr/>
        </p:nvSpPr>
        <p:spPr>
          <a:xfrm>
            <a:off x="5944235" y="3921125"/>
            <a:ext cx="2309495" cy="2776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067425" y="4086297"/>
            <a:ext cx="2063115" cy="1698094"/>
          </a:xfrm>
          <a:prstGeom prst="rect">
            <a:avLst/>
          </a:prstGeom>
          <a:noFill/>
        </p:spPr>
        <p:txBody>
          <a:bodyPr wrap="square" rtlCol="0" anchor="t">
            <a:spAutoFit/>
          </a:bodyPr>
          <a:lstStyle/>
          <a:p>
            <a:pPr algn="just">
              <a:lnSpc>
                <a:spcPct val="110000"/>
              </a:lnSpc>
            </a:pPr>
            <a:r>
              <a:rPr lang="zh-CN" altLang="en-US" sz="1600" dirty="0">
                <a:solidFill>
                  <a:schemeClr val="bg1"/>
                </a:solidFill>
                <a:sym typeface="+mn-ea"/>
              </a:rPr>
              <a:t>规定了总包单位在工程施工合同签订之日起30日内开立专用账户。开设地点明确为</a:t>
            </a:r>
            <a:r>
              <a:rPr lang="zh-CN" altLang="en-US" sz="1600" dirty="0">
                <a:solidFill>
                  <a:schemeClr val="bg1"/>
                </a:solidFill>
                <a:sym typeface="+mn-ea"/>
                <a:hlinkClick r:id="rId13" action="ppaction://hlinksldjump"/>
              </a:rPr>
              <a:t>工程建设项目所在地银行业金融机构</a:t>
            </a:r>
            <a:r>
              <a:rPr lang="zh-CN" altLang="en-US" sz="1600" dirty="0">
                <a:solidFill>
                  <a:schemeClr val="bg1"/>
                </a:solidFill>
                <a:sym typeface="+mn-ea"/>
              </a:rPr>
              <a:t>。</a:t>
            </a:r>
            <a:endParaRPr lang="zh-CN" altLang="en-US" sz="1600" dirty="0">
              <a:solidFill>
                <a:srgbClr val="FF0000"/>
              </a:solidFill>
              <a:sym typeface="+mn-ea"/>
            </a:endParaRPr>
          </a:p>
        </p:txBody>
      </p:sp>
      <p:pic>
        <p:nvPicPr>
          <p:cNvPr id="21" name="图片 20" descr="32313536323733373b32313536323731393bb5d8c0ed"/>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4377055" y="1728470"/>
            <a:ext cx="914400" cy="914400"/>
          </a:xfrm>
          <a:prstGeom prst="rect">
            <a:avLst/>
          </a:prstGeom>
        </p:spPr>
      </p:pic>
      <p:pic>
        <p:nvPicPr>
          <p:cNvPr id="22" name="图片 21" descr="32313536323733373b32313536323732313bb3c9bca8c5c5c3fb"/>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8918575" y="1541780"/>
            <a:ext cx="914400" cy="914400"/>
          </a:xfrm>
          <a:prstGeom prst="rect">
            <a:avLst/>
          </a:prstGeom>
        </p:spPr>
      </p:pic>
      <p:pic>
        <p:nvPicPr>
          <p:cNvPr id="23" name="图片 22" descr="32313536323733373b32313536323732343bbdccd3fdcae9bcae"/>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6641465" y="1541780"/>
            <a:ext cx="914400" cy="914400"/>
          </a:xfrm>
          <a:prstGeom prst="rect">
            <a:avLst/>
          </a:prstGeom>
        </p:spPr>
      </p:pic>
      <p:sp>
        <p:nvSpPr>
          <p:cNvPr id="24" name="文本框 23"/>
          <p:cNvSpPr txBox="1"/>
          <p:nvPr/>
        </p:nvSpPr>
        <p:spPr>
          <a:xfrm>
            <a:off x="4288275" y="2504440"/>
            <a:ext cx="1097280" cy="368300"/>
          </a:xfrm>
          <a:prstGeom prst="rect">
            <a:avLst/>
          </a:prstGeom>
          <a:noFill/>
        </p:spPr>
        <p:txBody>
          <a:bodyPr wrap="none" rtlCol="0" anchor="t">
            <a:spAutoFit/>
          </a:bodyPr>
          <a:lstStyle/>
          <a:p>
            <a:r>
              <a:rPr lang="zh-CN" altLang="en-US" dirty="0">
                <a:solidFill>
                  <a:schemeClr val="tx1"/>
                </a:solidFill>
                <a:sym typeface="+mn-ea"/>
              </a:rPr>
              <a:t>开设主体</a:t>
            </a:r>
          </a:p>
        </p:txBody>
      </p:sp>
      <p:sp>
        <p:nvSpPr>
          <p:cNvPr id="25" name="文本框 24"/>
          <p:cNvSpPr txBox="1"/>
          <p:nvPr/>
        </p:nvSpPr>
        <p:spPr>
          <a:xfrm>
            <a:off x="6537325" y="2504440"/>
            <a:ext cx="1313180" cy="645160"/>
          </a:xfrm>
          <a:prstGeom prst="rect">
            <a:avLst/>
          </a:prstGeom>
          <a:noFill/>
        </p:spPr>
        <p:txBody>
          <a:bodyPr wrap="square" rtlCol="0" anchor="t">
            <a:spAutoFit/>
          </a:bodyPr>
          <a:lstStyle/>
          <a:p>
            <a:r>
              <a:rPr lang="zh-CN" altLang="en-US"/>
              <a:t>开设时间</a:t>
            </a:r>
          </a:p>
          <a:p>
            <a:r>
              <a:rPr lang="zh-CN" altLang="en-US"/>
              <a:t>开设地点</a:t>
            </a:r>
          </a:p>
        </p:txBody>
      </p:sp>
      <p:sp>
        <p:nvSpPr>
          <p:cNvPr id="26" name="文本框 25"/>
          <p:cNvSpPr txBox="1"/>
          <p:nvPr/>
        </p:nvSpPr>
        <p:spPr>
          <a:xfrm>
            <a:off x="1851660" y="2504440"/>
            <a:ext cx="1617980" cy="368300"/>
          </a:xfrm>
          <a:prstGeom prst="rect">
            <a:avLst/>
          </a:prstGeom>
          <a:noFill/>
        </p:spPr>
        <p:txBody>
          <a:bodyPr wrap="none" rtlCol="0" anchor="t">
            <a:spAutoFit/>
          </a:bodyPr>
          <a:lstStyle/>
          <a:p>
            <a:r>
              <a:rPr lang="zh-CN" altLang="en-US">
                <a:solidFill>
                  <a:schemeClr val="tx1"/>
                </a:solidFill>
                <a:sym typeface="+mn-ea"/>
              </a:rPr>
              <a:t>专用账户定义</a:t>
            </a:r>
            <a:r>
              <a:rPr lang="en-US" altLang="zh-CN">
                <a:solidFill>
                  <a:schemeClr val="tx1"/>
                </a:solidFill>
                <a:sym typeface="+mn-ea"/>
              </a:rPr>
              <a:t> </a:t>
            </a:r>
          </a:p>
        </p:txBody>
      </p:sp>
      <p:sp>
        <p:nvSpPr>
          <p:cNvPr id="27" name="文本框 26"/>
          <p:cNvSpPr txBox="1"/>
          <p:nvPr/>
        </p:nvSpPr>
        <p:spPr>
          <a:xfrm>
            <a:off x="8598535" y="2504440"/>
            <a:ext cx="1554480" cy="368300"/>
          </a:xfrm>
          <a:prstGeom prst="rect">
            <a:avLst/>
          </a:prstGeom>
          <a:noFill/>
        </p:spPr>
        <p:txBody>
          <a:bodyPr wrap="none" rtlCol="0" anchor="t">
            <a:spAutoFit/>
          </a:bodyPr>
          <a:lstStyle/>
          <a:p>
            <a:r>
              <a:rPr lang="zh-CN" altLang="en-US">
                <a:solidFill>
                  <a:schemeClr val="tx1"/>
                </a:solidFill>
                <a:sym typeface="+mn-ea"/>
              </a:rPr>
              <a:t>专用账户用途</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sz="2400" dirty="0">
                <a:solidFill>
                  <a:schemeClr val="tx1"/>
                </a:solidFill>
                <a:latin typeface="+mj-ea"/>
                <a:ea typeface="+mj-ea"/>
              </a:rPr>
              <a:t>     工程建设项目所在地银行金融机构，宜具备以下两个条件：</a:t>
            </a:r>
            <a:endParaRPr lang="en-US" altLang="zh-CN" sz="2400" dirty="0">
              <a:solidFill>
                <a:schemeClr val="tx1"/>
              </a:solidFill>
              <a:latin typeface="+mj-ea"/>
              <a:ea typeface="+mj-ea"/>
            </a:endParaRPr>
          </a:p>
          <a:p>
            <a:pPr marL="0" indent="0">
              <a:buNone/>
            </a:pPr>
            <a:r>
              <a:rPr lang="zh-CN" altLang="en-US" sz="2400" dirty="0">
                <a:solidFill>
                  <a:schemeClr val="tx1"/>
                </a:solidFill>
                <a:latin typeface="+mj-ea"/>
                <a:ea typeface="+mj-ea"/>
                <a:sym typeface="+mn-ea"/>
              </a:rPr>
              <a:t>    </a:t>
            </a:r>
            <a:r>
              <a:rPr lang="en-US" altLang="zh-CN" sz="2400" dirty="0">
                <a:solidFill>
                  <a:schemeClr val="tx1"/>
                </a:solidFill>
                <a:latin typeface="+mj-ea"/>
                <a:ea typeface="+mj-ea"/>
                <a:sym typeface="+mn-ea"/>
              </a:rPr>
              <a:t>1</a:t>
            </a:r>
            <a:r>
              <a:rPr lang="zh-CN" altLang="en-US" sz="2400" dirty="0">
                <a:solidFill>
                  <a:schemeClr val="tx1"/>
                </a:solidFill>
                <a:latin typeface="+mj-ea"/>
                <a:ea typeface="+mj-ea"/>
                <a:sym typeface="+mn-ea"/>
              </a:rPr>
              <a:t>、有营业网点。如：项目在上海，宜找在上海营业网点多且服务好的银行；</a:t>
            </a:r>
            <a:endParaRPr lang="en-US" altLang="zh-CN" sz="2400" dirty="0">
              <a:solidFill>
                <a:schemeClr val="tx1"/>
              </a:solidFill>
              <a:latin typeface="+mj-ea"/>
              <a:ea typeface="+mj-ea"/>
              <a:sym typeface="+mn-ea"/>
            </a:endParaRPr>
          </a:p>
          <a:p>
            <a:pPr marL="0" indent="0">
              <a:buNone/>
            </a:pPr>
            <a:r>
              <a:rPr lang="zh-CN" altLang="en-US" sz="2400" dirty="0">
                <a:solidFill>
                  <a:schemeClr val="tx1"/>
                </a:solidFill>
                <a:latin typeface="+mj-ea"/>
                <a:ea typeface="+mj-ea"/>
                <a:sym typeface="+mn-ea"/>
              </a:rPr>
              <a:t>    </a:t>
            </a:r>
            <a:r>
              <a:rPr lang="en-US" altLang="zh-CN" sz="2400" dirty="0">
                <a:solidFill>
                  <a:schemeClr val="tx1"/>
                </a:solidFill>
                <a:latin typeface="+mj-ea"/>
                <a:ea typeface="+mj-ea"/>
                <a:sym typeface="+mn-ea"/>
              </a:rPr>
              <a:t>2</a:t>
            </a:r>
            <a:r>
              <a:rPr lang="zh-CN" altLang="en-US" sz="2400" dirty="0">
                <a:solidFill>
                  <a:schemeClr val="tx1"/>
                </a:solidFill>
                <a:latin typeface="+mj-ea"/>
                <a:ea typeface="+mj-ea"/>
                <a:sym typeface="+mn-ea"/>
              </a:rPr>
              <a:t>、根据实名制文件规定，开户银行所在分行需提前完成系统对接准入备案。</a:t>
            </a:r>
            <a:endParaRPr lang="zh-CN" altLang="en-US" sz="2400" dirty="0">
              <a:solidFill>
                <a:schemeClr val="tx1"/>
              </a:solidFill>
              <a:latin typeface="+mj-ea"/>
              <a:ea typeface="+mj-ea"/>
            </a:endParaRPr>
          </a:p>
        </p:txBody>
      </p:sp>
      <p:sp>
        <p:nvSpPr>
          <p:cNvPr id="4" name="平行四边形 3">
            <a:extLst>
              <a:ext uri="{FF2B5EF4-FFF2-40B4-BE49-F238E27FC236}">
                <a16:creationId xmlns:a16="http://schemas.microsoft.com/office/drawing/2014/main" id="{70725582-35D6-4A25-9C2C-074EBEB36393}"/>
              </a:ext>
            </a:extLst>
          </p:cNvPr>
          <p:cNvSpPr/>
          <p:nvPr/>
        </p:nvSpPr>
        <p:spPr>
          <a:xfrm>
            <a:off x="195580" y="245110"/>
            <a:ext cx="795020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银行业金融机构要求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p:nvPr>
            <p:custDataLst>
              <p:tags r:id="rId2"/>
            </p:custDataLst>
          </p:nvPr>
        </p:nvSpPr>
        <p:spPr bwMode="auto">
          <a:xfrm rot="16980068">
            <a:off x="566461" y="3729231"/>
            <a:ext cx="2137857" cy="1877386"/>
          </a:xfrm>
          <a:custGeom>
            <a:avLst/>
            <a:gdLst>
              <a:gd name="T0" fmla="*/ 716 w 858"/>
              <a:gd name="T1" fmla="*/ 593 h 746"/>
              <a:gd name="T2" fmla="*/ 477 w 858"/>
              <a:gd name="T3" fmla="*/ 624 h 746"/>
              <a:gd name="T4" fmla="*/ 414 w 858"/>
              <a:gd name="T5" fmla="*/ 598 h 746"/>
              <a:gd name="T6" fmla="*/ 114 w 858"/>
              <a:gd name="T7" fmla="*/ 635 h 746"/>
              <a:gd name="T8" fmla="*/ 0 w 858"/>
              <a:gd name="T9" fmla="*/ 746 h 746"/>
              <a:gd name="T10" fmla="*/ 399 w 858"/>
              <a:gd name="T11" fmla="*/ 88 h 746"/>
              <a:gd name="T12" fmla="*/ 410 w 858"/>
              <a:gd name="T13" fmla="*/ 81 h 746"/>
              <a:gd name="T14" fmla="*/ 813 w 858"/>
              <a:gd name="T15" fmla="*/ 183 h 746"/>
              <a:gd name="T16" fmla="*/ 857 w 858"/>
              <a:gd name="T17" fmla="*/ 321 h 746"/>
              <a:gd name="T18" fmla="*/ 850 w 858"/>
              <a:gd name="T19" fmla="*/ 403 h 746"/>
              <a:gd name="T20" fmla="*/ 716 w 858"/>
              <a:gd name="T21" fmla="*/ 59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8" h="746">
                <a:moveTo>
                  <a:pt x="716" y="593"/>
                </a:moveTo>
                <a:cubicBezTo>
                  <a:pt x="645" y="636"/>
                  <a:pt x="557" y="648"/>
                  <a:pt x="477" y="624"/>
                </a:cubicBezTo>
                <a:cubicBezTo>
                  <a:pt x="457" y="614"/>
                  <a:pt x="435" y="604"/>
                  <a:pt x="414" y="598"/>
                </a:cubicBezTo>
                <a:cubicBezTo>
                  <a:pt x="313" y="566"/>
                  <a:pt x="203" y="580"/>
                  <a:pt x="114" y="635"/>
                </a:cubicBezTo>
                <a:cubicBezTo>
                  <a:pt x="67" y="664"/>
                  <a:pt x="28" y="701"/>
                  <a:pt x="0" y="746"/>
                </a:cubicBezTo>
                <a:cubicBezTo>
                  <a:pt x="19" y="479"/>
                  <a:pt x="163" y="234"/>
                  <a:pt x="399" y="88"/>
                </a:cubicBezTo>
                <a:cubicBezTo>
                  <a:pt x="410" y="81"/>
                  <a:pt x="410" y="81"/>
                  <a:pt x="410" y="81"/>
                </a:cubicBezTo>
                <a:cubicBezTo>
                  <a:pt x="547" y="0"/>
                  <a:pt x="729" y="46"/>
                  <a:pt x="813" y="183"/>
                </a:cubicBezTo>
                <a:cubicBezTo>
                  <a:pt x="839" y="225"/>
                  <a:pt x="853" y="273"/>
                  <a:pt x="857" y="321"/>
                </a:cubicBezTo>
                <a:cubicBezTo>
                  <a:pt x="858" y="348"/>
                  <a:pt x="856" y="376"/>
                  <a:pt x="850" y="403"/>
                </a:cubicBezTo>
                <a:cubicBezTo>
                  <a:pt x="833" y="483"/>
                  <a:pt x="785" y="550"/>
                  <a:pt x="716" y="593"/>
                </a:cubicBezTo>
                <a:close/>
              </a:path>
            </a:pathLst>
          </a:custGeom>
          <a:solidFill>
            <a:srgbClr val="1AA3AA"/>
          </a:solidFill>
          <a:ln>
            <a:noFill/>
          </a:ln>
        </p:spPr>
        <p:txBody>
          <a:bodyPr vert="horz" wrap="square" lIns="91440" tIns="45720" rIns="91440" bIns="45720" numCol="1" anchor="t" anchorCtr="0" compatLnSpc="1"/>
          <a:lstStyle/>
          <a:p>
            <a:endParaRPr lang="zh-CN" altLang="en-US"/>
          </a:p>
        </p:txBody>
      </p:sp>
      <p:sp>
        <p:nvSpPr>
          <p:cNvPr id="41" name="Freeform 6"/>
          <p:cNvSpPr/>
          <p:nvPr>
            <p:custDataLst>
              <p:tags r:id="rId3"/>
            </p:custDataLst>
          </p:nvPr>
        </p:nvSpPr>
        <p:spPr bwMode="auto">
          <a:xfrm rot="16980068">
            <a:off x="2906227" y="3630268"/>
            <a:ext cx="2417560" cy="1778316"/>
          </a:xfrm>
          <a:custGeom>
            <a:avLst/>
            <a:gdLst>
              <a:gd name="T0" fmla="*/ 479 w 970"/>
              <a:gd name="T1" fmla="*/ 46 h 707"/>
              <a:gd name="T2" fmla="*/ 626 w 970"/>
              <a:gd name="T3" fmla="*/ 238 h 707"/>
              <a:gd name="T4" fmla="*/ 635 w 970"/>
              <a:gd name="T5" fmla="*/ 306 h 707"/>
              <a:gd name="T6" fmla="*/ 817 w 970"/>
              <a:gd name="T7" fmla="*/ 547 h 707"/>
              <a:gd name="T8" fmla="*/ 970 w 970"/>
              <a:gd name="T9" fmla="*/ 590 h 707"/>
              <a:gd name="T10" fmla="*/ 201 w 970"/>
              <a:gd name="T11" fmla="*/ 573 h 707"/>
              <a:gd name="T12" fmla="*/ 189 w 970"/>
              <a:gd name="T13" fmla="*/ 567 h 707"/>
              <a:gd name="T14" fmla="*/ 76 w 970"/>
              <a:gd name="T15" fmla="*/ 167 h 707"/>
              <a:gd name="T16" fmla="*/ 174 w 970"/>
              <a:gd name="T17" fmla="*/ 60 h 707"/>
              <a:gd name="T18" fmla="*/ 248 w 970"/>
              <a:gd name="T19" fmla="*/ 25 h 707"/>
              <a:gd name="T20" fmla="*/ 479 w 970"/>
              <a:gd name="T21" fmla="*/ 4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0" h="707">
                <a:moveTo>
                  <a:pt x="479" y="46"/>
                </a:moveTo>
                <a:cubicBezTo>
                  <a:pt x="553" y="86"/>
                  <a:pt x="606" y="156"/>
                  <a:pt x="626" y="238"/>
                </a:cubicBezTo>
                <a:cubicBezTo>
                  <a:pt x="627" y="260"/>
                  <a:pt x="629" y="284"/>
                  <a:pt x="635" y="306"/>
                </a:cubicBezTo>
                <a:cubicBezTo>
                  <a:pt x="658" y="409"/>
                  <a:pt x="724" y="497"/>
                  <a:pt x="817" y="547"/>
                </a:cubicBezTo>
                <a:cubicBezTo>
                  <a:pt x="865" y="573"/>
                  <a:pt x="917" y="588"/>
                  <a:pt x="970" y="590"/>
                </a:cubicBezTo>
                <a:cubicBezTo>
                  <a:pt x="729" y="707"/>
                  <a:pt x="445" y="704"/>
                  <a:pt x="201" y="573"/>
                </a:cubicBezTo>
                <a:cubicBezTo>
                  <a:pt x="189" y="567"/>
                  <a:pt x="189" y="567"/>
                  <a:pt x="189" y="567"/>
                </a:cubicBezTo>
                <a:cubicBezTo>
                  <a:pt x="51" y="489"/>
                  <a:pt x="0" y="308"/>
                  <a:pt x="76" y="167"/>
                </a:cubicBezTo>
                <a:cubicBezTo>
                  <a:pt x="99" y="124"/>
                  <a:pt x="134" y="87"/>
                  <a:pt x="174" y="60"/>
                </a:cubicBezTo>
                <a:cubicBezTo>
                  <a:pt x="196" y="46"/>
                  <a:pt x="222" y="33"/>
                  <a:pt x="248" y="25"/>
                </a:cubicBezTo>
                <a:cubicBezTo>
                  <a:pt x="326" y="0"/>
                  <a:pt x="408" y="8"/>
                  <a:pt x="479" y="46"/>
                </a:cubicBezTo>
                <a:close/>
              </a:path>
            </a:pathLst>
          </a:custGeom>
          <a:solidFill>
            <a:srgbClr val="3498DB"/>
          </a:solidFill>
          <a:ln>
            <a:noFill/>
          </a:ln>
        </p:spPr>
        <p:txBody>
          <a:bodyPr vert="horz" wrap="square" lIns="91440" tIns="45720" rIns="91440" bIns="45720" numCol="1" anchor="t" anchorCtr="0" compatLnSpc="1"/>
          <a:lstStyle/>
          <a:p>
            <a:endParaRPr lang="zh-CN" altLang="en-US"/>
          </a:p>
        </p:txBody>
      </p:sp>
      <p:sp>
        <p:nvSpPr>
          <p:cNvPr id="42" name="Freeform 7"/>
          <p:cNvSpPr/>
          <p:nvPr>
            <p:custDataLst>
              <p:tags r:id="rId4"/>
            </p:custDataLst>
          </p:nvPr>
        </p:nvSpPr>
        <p:spPr bwMode="auto">
          <a:xfrm rot="16980068">
            <a:off x="1994231" y="1269537"/>
            <a:ext cx="1496663" cy="2483368"/>
          </a:xfrm>
          <a:custGeom>
            <a:avLst/>
            <a:gdLst>
              <a:gd name="T0" fmla="*/ 2 w 600"/>
              <a:gd name="T1" fmla="*/ 697 h 987"/>
              <a:gd name="T2" fmla="*/ 94 w 600"/>
              <a:gd name="T3" fmla="*/ 474 h 987"/>
              <a:gd name="T4" fmla="*/ 149 w 600"/>
              <a:gd name="T5" fmla="*/ 432 h 987"/>
              <a:gd name="T6" fmla="*/ 267 w 600"/>
              <a:gd name="T7" fmla="*/ 154 h 987"/>
              <a:gd name="T8" fmla="*/ 228 w 600"/>
              <a:gd name="T9" fmla="*/ 0 h 987"/>
              <a:gd name="T10" fmla="*/ 598 w 600"/>
              <a:gd name="T11" fmla="*/ 675 h 987"/>
              <a:gd name="T12" fmla="*/ 598 w 600"/>
              <a:gd name="T13" fmla="*/ 687 h 987"/>
              <a:gd name="T14" fmla="*/ 309 w 600"/>
              <a:gd name="T15" fmla="*/ 985 h 987"/>
              <a:gd name="T16" fmla="*/ 167 w 600"/>
              <a:gd name="T17" fmla="*/ 955 h 987"/>
              <a:gd name="T18" fmla="*/ 100 w 600"/>
              <a:gd name="T19" fmla="*/ 908 h 987"/>
              <a:gd name="T20" fmla="*/ 2 w 600"/>
              <a:gd name="T21" fmla="*/ 69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987">
                <a:moveTo>
                  <a:pt x="2" y="697"/>
                </a:moveTo>
                <a:cubicBezTo>
                  <a:pt x="0" y="614"/>
                  <a:pt x="34" y="532"/>
                  <a:pt x="94" y="474"/>
                </a:cubicBezTo>
                <a:cubicBezTo>
                  <a:pt x="113" y="461"/>
                  <a:pt x="132" y="448"/>
                  <a:pt x="149" y="432"/>
                </a:cubicBezTo>
                <a:cubicBezTo>
                  <a:pt x="227" y="361"/>
                  <a:pt x="270" y="259"/>
                  <a:pt x="267" y="154"/>
                </a:cubicBezTo>
                <a:cubicBezTo>
                  <a:pt x="265" y="99"/>
                  <a:pt x="252" y="47"/>
                  <a:pt x="228" y="0"/>
                </a:cubicBezTo>
                <a:cubicBezTo>
                  <a:pt x="449" y="151"/>
                  <a:pt x="589" y="397"/>
                  <a:pt x="598" y="675"/>
                </a:cubicBezTo>
                <a:cubicBezTo>
                  <a:pt x="598" y="687"/>
                  <a:pt x="598" y="687"/>
                  <a:pt x="598" y="687"/>
                </a:cubicBezTo>
                <a:cubicBezTo>
                  <a:pt x="600" y="847"/>
                  <a:pt x="469" y="981"/>
                  <a:pt x="309" y="985"/>
                </a:cubicBezTo>
                <a:cubicBezTo>
                  <a:pt x="259" y="987"/>
                  <a:pt x="210" y="975"/>
                  <a:pt x="167" y="955"/>
                </a:cubicBezTo>
                <a:cubicBezTo>
                  <a:pt x="143" y="942"/>
                  <a:pt x="119" y="926"/>
                  <a:pt x="100" y="908"/>
                </a:cubicBezTo>
                <a:cubicBezTo>
                  <a:pt x="39" y="853"/>
                  <a:pt x="4" y="778"/>
                  <a:pt x="2" y="697"/>
                </a:cubicBezTo>
                <a:close/>
              </a:path>
            </a:pathLst>
          </a:custGeom>
          <a:solidFill>
            <a:srgbClr val="1F74AD"/>
          </a:solidFill>
          <a:ln>
            <a:noFill/>
          </a:ln>
        </p:spPr>
        <p:txBody>
          <a:bodyPr vert="horz" wrap="square" lIns="91440" tIns="45720" rIns="91440" bIns="45720" numCol="1" anchor="t" anchorCtr="0" compatLnSpc="1"/>
          <a:lstStyle/>
          <a:p>
            <a:endParaRPr lang="zh-CN" altLang="en-US"/>
          </a:p>
        </p:txBody>
      </p:sp>
      <p:sp>
        <p:nvSpPr>
          <p:cNvPr id="31" name="椭圆 30"/>
          <p:cNvSpPr/>
          <p:nvPr>
            <p:custDataLst>
              <p:tags r:id="rId5"/>
            </p:custDataLst>
          </p:nvPr>
        </p:nvSpPr>
        <p:spPr>
          <a:xfrm>
            <a:off x="5410501" y="4595226"/>
            <a:ext cx="624349" cy="624349"/>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0000" tIns="0" rIns="90000" bIns="46800" anchor="ctr">
            <a:noAutofit/>
          </a:bodyPr>
          <a:lstStyle/>
          <a:p>
            <a:pPr algn="ctr">
              <a:lnSpc>
                <a:spcPct val="120000"/>
              </a:lnSpc>
            </a:pPr>
            <a:r>
              <a:rPr lang="en-US" altLang="zh-CN" sz="1600" dirty="0">
                <a:solidFill>
                  <a:sysClr val="window" lastClr="FFFFFF"/>
                </a:solidFill>
                <a:latin typeface="微软雅黑" panose="020B0503020204020204" pitchFamily="34" charset="-122"/>
                <a:ea typeface="微软雅黑" panose="020B0503020204020204" pitchFamily="34" charset="-122"/>
                <a:sym typeface="+mn-lt"/>
              </a:rPr>
              <a:t>03</a:t>
            </a:r>
          </a:p>
        </p:txBody>
      </p:sp>
      <p:sp>
        <p:nvSpPr>
          <p:cNvPr id="32" name="文本框 31"/>
          <p:cNvSpPr txBox="1"/>
          <p:nvPr>
            <p:custDataLst>
              <p:tags r:id="rId6"/>
            </p:custDataLst>
          </p:nvPr>
        </p:nvSpPr>
        <p:spPr>
          <a:xfrm>
            <a:off x="6105989" y="4647198"/>
            <a:ext cx="4444753" cy="381485"/>
          </a:xfrm>
          <a:prstGeom prst="rect">
            <a:avLst/>
          </a:prstGeom>
          <a:noFill/>
        </p:spPr>
        <p:txBody>
          <a:bodyPr wrap="square" lIns="90000" tIns="46800" rIns="90000" bIns="0" anchor="b" anchorCtr="0">
            <a:normAutofit/>
          </a:bodyPr>
          <a:lstStyle/>
          <a:p>
            <a:pPr>
              <a:lnSpc>
                <a:spcPct val="120000"/>
              </a:lnSpc>
            </a:pPr>
            <a:r>
              <a:rPr lang="zh-CN" altLang="en-US" b="1" spc="300" dirty="0">
                <a:solidFill>
                  <a:srgbClr val="1AA3AA">
                    <a:lumMod val="100000"/>
                  </a:srgbClr>
                </a:solidFill>
                <a:latin typeface="微软雅黑" panose="020B0503020204020204" pitchFamily="34" charset="-122"/>
                <a:ea typeface="微软雅黑" panose="020B0503020204020204" pitchFamily="34" charset="-122"/>
                <a:cs typeface="+mj-cs"/>
                <a:sym typeface="+mn-lt"/>
              </a:rPr>
              <a:t>资金管理的专用性</a:t>
            </a:r>
          </a:p>
        </p:txBody>
      </p:sp>
      <p:sp>
        <p:nvSpPr>
          <p:cNvPr id="33" name="文本框 32"/>
          <p:cNvSpPr txBox="1"/>
          <p:nvPr>
            <p:custDataLst>
              <p:tags r:id="rId7"/>
            </p:custDataLst>
          </p:nvPr>
        </p:nvSpPr>
        <p:spPr>
          <a:xfrm>
            <a:off x="6106160" y="5102225"/>
            <a:ext cx="5645150" cy="709930"/>
          </a:xfrm>
          <a:prstGeom prst="rect">
            <a:avLst/>
          </a:prstGeom>
        </p:spPr>
        <p:txBody>
          <a:bodyPr vert="horz" wrap="square" lIns="90000" tIns="0" rIns="90000" bIns="46800" anchor="t" anchorCtr="0"/>
          <a:lstStyle/>
          <a:p>
            <a:pPr>
              <a:lnSpc>
                <a:spcPct val="130000"/>
              </a:lnSpc>
            </a:pPr>
            <a:r>
              <a:rPr lang="zh-CN" altLang="en-US" sz="1600" spc="150" dirty="0">
                <a:solidFill>
                  <a:srgbClr val="000000">
                    <a:lumMod val="100000"/>
                  </a:srgbClr>
                </a:solidFill>
                <a:latin typeface="微软雅黑" panose="020B0503020204020204" pitchFamily="34" charset="-122"/>
                <a:ea typeface="微软雅黑" panose="020B0503020204020204" pitchFamily="34" charset="-122"/>
                <a:sym typeface="+mn-lt"/>
              </a:rPr>
              <a:t>用账户中资金的转入转出应当遵循专款专用原则，除支付农民工工资外，开户银行不得为专用账户提供现金支取和其他转账结算服务，未经开户单位申请不得擅自撤销专用账户。</a:t>
            </a:r>
          </a:p>
        </p:txBody>
      </p:sp>
      <p:sp>
        <p:nvSpPr>
          <p:cNvPr id="34" name="椭圆 33"/>
          <p:cNvSpPr/>
          <p:nvPr>
            <p:custDataLst>
              <p:tags r:id="rId8"/>
            </p:custDataLst>
          </p:nvPr>
        </p:nvSpPr>
        <p:spPr>
          <a:xfrm>
            <a:off x="5416651" y="3194060"/>
            <a:ext cx="624349" cy="624349"/>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0000" tIns="0" rIns="90000" bIns="46800" anchor="ctr">
            <a:noAutofit/>
          </a:bodyPr>
          <a:lstStyle/>
          <a:p>
            <a:pPr algn="ctr">
              <a:lnSpc>
                <a:spcPct val="120000"/>
              </a:lnSpc>
            </a:pPr>
            <a:r>
              <a:rPr lang="en-US" altLang="zh-CN" sz="1600" dirty="0">
                <a:solidFill>
                  <a:sysClr val="window" lastClr="FFFFFF"/>
                </a:solidFill>
                <a:latin typeface="微软雅黑" panose="020B0503020204020204" pitchFamily="34" charset="-122"/>
                <a:ea typeface="微软雅黑" panose="020B0503020204020204" pitchFamily="34" charset="-122"/>
                <a:sym typeface="+mn-lt"/>
              </a:rPr>
              <a:t>02</a:t>
            </a:r>
          </a:p>
        </p:txBody>
      </p:sp>
      <p:sp>
        <p:nvSpPr>
          <p:cNvPr id="35" name="文本框 34"/>
          <p:cNvSpPr txBox="1"/>
          <p:nvPr>
            <p:custDataLst>
              <p:tags r:id="rId9"/>
            </p:custDataLst>
          </p:nvPr>
        </p:nvSpPr>
        <p:spPr>
          <a:xfrm>
            <a:off x="6119324" y="3186962"/>
            <a:ext cx="4444753" cy="381485"/>
          </a:xfrm>
          <a:prstGeom prst="rect">
            <a:avLst/>
          </a:prstGeom>
          <a:noFill/>
        </p:spPr>
        <p:txBody>
          <a:bodyPr wrap="square" lIns="90000" tIns="46800" rIns="90000" bIns="0" anchor="b" anchorCtr="0">
            <a:normAutofit/>
          </a:bodyPr>
          <a:lstStyle/>
          <a:p>
            <a:pPr>
              <a:lnSpc>
                <a:spcPct val="120000"/>
              </a:lnSpc>
            </a:pPr>
            <a:r>
              <a:rPr lang="zh-CN" altLang="en-US" b="1" spc="300" dirty="0">
                <a:solidFill>
                  <a:srgbClr val="3498DB">
                    <a:lumMod val="100000"/>
                  </a:srgbClr>
                </a:solidFill>
                <a:latin typeface="微软雅黑" panose="020B0503020204020204" pitchFamily="34" charset="-122"/>
                <a:ea typeface="微软雅黑" panose="020B0503020204020204" pitchFamily="34" charset="-122"/>
                <a:cs typeface="+mj-cs"/>
                <a:sym typeface="+mn-lt"/>
              </a:rPr>
              <a:t>强制措施的限制性</a:t>
            </a:r>
          </a:p>
        </p:txBody>
      </p:sp>
      <p:sp>
        <p:nvSpPr>
          <p:cNvPr id="36" name="文本框 35"/>
          <p:cNvSpPr txBox="1"/>
          <p:nvPr>
            <p:custDataLst>
              <p:tags r:id="rId10"/>
            </p:custDataLst>
          </p:nvPr>
        </p:nvSpPr>
        <p:spPr>
          <a:xfrm>
            <a:off x="6106795" y="3604260"/>
            <a:ext cx="5746115" cy="381635"/>
          </a:xfrm>
          <a:prstGeom prst="rect">
            <a:avLst/>
          </a:prstGeom>
        </p:spPr>
        <p:txBody>
          <a:bodyPr vert="horz" wrap="square" lIns="90000" tIns="0" rIns="90000" bIns="46800" anchor="t" anchorCtr="0"/>
          <a:lstStyle/>
          <a:p>
            <a:pPr>
              <a:lnSpc>
                <a:spcPct val="130000"/>
              </a:lnSpc>
            </a:pPr>
            <a:r>
              <a:rPr lang="zh-CN" altLang="en-US" sz="1600" spc="150" dirty="0">
                <a:solidFill>
                  <a:srgbClr val="000000">
                    <a:lumMod val="100000"/>
                  </a:srgbClr>
                </a:solidFill>
                <a:latin typeface="微软雅黑" panose="020B0503020204020204" pitchFamily="34" charset="-122"/>
                <a:ea typeface="微软雅黑" panose="020B0503020204020204" pitchFamily="34" charset="-122"/>
                <a:sym typeface="+mn-lt"/>
              </a:rPr>
              <a:t>除法律另有规定外，专用账户资金不得因支付为本项目提供劳动的农民工工资之外的原因被查封、冻结或者划拨。</a:t>
            </a:r>
          </a:p>
        </p:txBody>
      </p:sp>
      <p:sp>
        <p:nvSpPr>
          <p:cNvPr id="37" name="椭圆 36"/>
          <p:cNvSpPr/>
          <p:nvPr>
            <p:custDataLst>
              <p:tags r:id="rId11"/>
            </p:custDataLst>
          </p:nvPr>
        </p:nvSpPr>
        <p:spPr>
          <a:xfrm>
            <a:off x="5416653" y="1936389"/>
            <a:ext cx="624349" cy="624349"/>
          </a:xfrm>
          <a:prstGeom prst="ellips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90000" tIns="0" rIns="90000" bIns="46800" anchor="ctr">
            <a:noAutofit/>
          </a:bodyPr>
          <a:lstStyle/>
          <a:p>
            <a:pPr algn="ctr">
              <a:lnSpc>
                <a:spcPct val="120000"/>
              </a:lnSpc>
            </a:pPr>
            <a:r>
              <a:rPr lang="en-US" altLang="zh-CN" sz="1600" dirty="0">
                <a:solidFill>
                  <a:sysClr val="window" lastClr="FFFFFF"/>
                </a:solidFill>
                <a:latin typeface="微软雅黑" panose="020B0503020204020204" pitchFamily="34" charset="-122"/>
                <a:ea typeface="微软雅黑" panose="020B0503020204020204" pitchFamily="34" charset="-122"/>
                <a:sym typeface="+mn-lt"/>
              </a:rPr>
              <a:t>01</a:t>
            </a:r>
          </a:p>
        </p:txBody>
      </p:sp>
      <p:sp>
        <p:nvSpPr>
          <p:cNvPr id="38" name="文本框 37"/>
          <p:cNvSpPr txBox="1"/>
          <p:nvPr>
            <p:custDataLst>
              <p:tags r:id="rId12"/>
            </p:custDataLst>
          </p:nvPr>
        </p:nvSpPr>
        <p:spPr>
          <a:xfrm>
            <a:off x="6105989" y="1778161"/>
            <a:ext cx="4444753" cy="381485"/>
          </a:xfrm>
          <a:prstGeom prst="rect">
            <a:avLst/>
          </a:prstGeom>
          <a:noFill/>
        </p:spPr>
        <p:txBody>
          <a:bodyPr wrap="square" lIns="90000" tIns="46800" rIns="90000" bIns="0" anchor="b" anchorCtr="0">
            <a:normAutofit/>
          </a:bodyPr>
          <a:lstStyle/>
          <a:p>
            <a:pPr>
              <a:lnSpc>
                <a:spcPct val="120000"/>
              </a:lnSpc>
            </a:pPr>
            <a:r>
              <a:rPr lang="zh-CN" altLang="en-US" b="1" spc="300" dirty="0">
                <a:solidFill>
                  <a:srgbClr val="1F74AD">
                    <a:lumMod val="100000"/>
                  </a:srgbClr>
                </a:solidFill>
                <a:latin typeface="微软雅黑" panose="020B0503020204020204" pitchFamily="34" charset="-122"/>
                <a:ea typeface="微软雅黑" panose="020B0503020204020204" pitchFamily="34" charset="-122"/>
                <a:cs typeface="+mj-cs"/>
                <a:sym typeface="+mn-lt"/>
              </a:rPr>
              <a:t>账户开立的专门性</a:t>
            </a:r>
          </a:p>
        </p:txBody>
      </p:sp>
      <p:sp>
        <p:nvSpPr>
          <p:cNvPr id="39" name="文本框 38"/>
          <p:cNvSpPr txBox="1"/>
          <p:nvPr>
            <p:custDataLst>
              <p:tags r:id="rId13"/>
            </p:custDataLst>
          </p:nvPr>
        </p:nvSpPr>
        <p:spPr>
          <a:xfrm>
            <a:off x="6106160" y="2245995"/>
            <a:ext cx="5682615" cy="381635"/>
          </a:xfrm>
          <a:prstGeom prst="rect">
            <a:avLst/>
          </a:prstGeom>
        </p:spPr>
        <p:txBody>
          <a:bodyPr vert="horz" wrap="square" lIns="90000" tIns="0" rIns="90000" bIns="46800" anchor="t" anchorCtr="0"/>
          <a:lstStyle/>
          <a:p>
            <a:pPr>
              <a:lnSpc>
                <a:spcPct val="130000"/>
              </a:lnSpc>
            </a:pPr>
            <a:r>
              <a:rPr lang="zh-CN" altLang="en-US" sz="1600" spc="150" dirty="0">
                <a:solidFill>
                  <a:srgbClr val="000000">
                    <a:lumMod val="100000"/>
                  </a:srgbClr>
                </a:solidFill>
                <a:latin typeface="微软雅黑" panose="020B0503020204020204" pitchFamily="34" charset="-122"/>
                <a:ea typeface="微软雅黑" panose="020B0503020204020204" pitchFamily="34" charset="-122"/>
                <a:sym typeface="+mn-lt"/>
              </a:rPr>
              <a:t>专用账户按建设工程项目开立，由施工总承包单位开设，“专门”用于支付所承包工程项目的农民工工资。</a:t>
            </a:r>
          </a:p>
        </p:txBody>
      </p:sp>
      <p:sp>
        <p:nvSpPr>
          <p:cNvPr id="43" name="文本框 42"/>
          <p:cNvSpPr txBox="1"/>
          <p:nvPr>
            <p:custDataLst>
              <p:tags r:id="rId14"/>
            </p:custDataLst>
          </p:nvPr>
        </p:nvSpPr>
        <p:spPr>
          <a:xfrm>
            <a:off x="2489445" y="2153141"/>
            <a:ext cx="1430800" cy="677108"/>
          </a:xfrm>
          <a:prstGeom prst="rect">
            <a:avLst/>
          </a:prstGeom>
          <a:noFill/>
        </p:spPr>
        <p:txBody>
          <a:bodyPr wrap="square" lIns="90000" tIns="46800" rIns="90000" bIns="46800" anchor="ctr">
            <a:normAutofit fontScale="92500" lnSpcReduction="10000"/>
          </a:bodyPr>
          <a:lstStyle/>
          <a:p>
            <a:pPr algn="ctr">
              <a:lnSpc>
                <a:spcPct val="120000"/>
              </a:lnSpc>
            </a:pPr>
            <a:r>
              <a:rPr lang="en-US" altLang="zh-CN" b="1" spc="300" dirty="0">
                <a:solidFill>
                  <a:srgbClr val="E7E6E6"/>
                </a:solidFill>
                <a:latin typeface="微软雅黑" panose="020B0503020204020204" pitchFamily="34" charset="-122"/>
                <a:ea typeface="微软雅黑" panose="020B0503020204020204" pitchFamily="34" charset="-122"/>
                <a:cs typeface="+mj-cs"/>
                <a:sym typeface="+mn-lt"/>
              </a:rPr>
              <a:t>账户开立的专门性</a:t>
            </a:r>
          </a:p>
        </p:txBody>
      </p:sp>
      <p:sp>
        <p:nvSpPr>
          <p:cNvPr id="44" name="文本框 43"/>
          <p:cNvSpPr txBox="1"/>
          <p:nvPr>
            <p:custDataLst>
              <p:tags r:id="rId15"/>
            </p:custDataLst>
          </p:nvPr>
        </p:nvSpPr>
        <p:spPr>
          <a:xfrm>
            <a:off x="3256241" y="4519426"/>
            <a:ext cx="1430800" cy="677108"/>
          </a:xfrm>
          <a:prstGeom prst="rect">
            <a:avLst/>
          </a:prstGeom>
          <a:noFill/>
        </p:spPr>
        <p:txBody>
          <a:bodyPr wrap="square" lIns="90000" tIns="46800" rIns="90000" bIns="46800" anchor="ctr">
            <a:normAutofit fontScale="92500" lnSpcReduction="10000"/>
          </a:bodyPr>
          <a:lstStyle/>
          <a:p>
            <a:pPr algn="ctr">
              <a:lnSpc>
                <a:spcPct val="120000"/>
              </a:lnSpc>
            </a:pPr>
            <a:r>
              <a:rPr lang="en-US" altLang="zh-CN" b="1" spc="300" dirty="0">
                <a:solidFill>
                  <a:srgbClr val="E7E6E6"/>
                </a:solidFill>
                <a:latin typeface="微软雅黑" panose="020B0503020204020204" pitchFamily="34" charset="-122"/>
                <a:ea typeface="微软雅黑" panose="020B0503020204020204" pitchFamily="34" charset="-122"/>
                <a:cs typeface="+mj-cs"/>
                <a:sym typeface="+mn-lt"/>
              </a:rPr>
              <a:t>强制措施的限制性</a:t>
            </a:r>
          </a:p>
        </p:txBody>
      </p:sp>
      <p:sp>
        <p:nvSpPr>
          <p:cNvPr id="45" name="文本框 44"/>
          <p:cNvSpPr txBox="1"/>
          <p:nvPr>
            <p:custDataLst>
              <p:tags r:id="rId16"/>
            </p:custDataLst>
          </p:nvPr>
        </p:nvSpPr>
        <p:spPr>
          <a:xfrm>
            <a:off x="970272" y="3909055"/>
            <a:ext cx="1430800" cy="677108"/>
          </a:xfrm>
          <a:prstGeom prst="rect">
            <a:avLst/>
          </a:prstGeom>
          <a:noFill/>
        </p:spPr>
        <p:txBody>
          <a:bodyPr wrap="square" lIns="90000" tIns="46800" rIns="90000" bIns="46800" anchor="ctr">
            <a:normAutofit fontScale="92500" lnSpcReduction="10000"/>
          </a:bodyPr>
          <a:lstStyle/>
          <a:p>
            <a:pPr algn="ctr">
              <a:lnSpc>
                <a:spcPct val="120000"/>
              </a:lnSpc>
            </a:pPr>
            <a:r>
              <a:rPr lang="en-US" altLang="zh-CN" b="1" spc="300" dirty="0">
                <a:solidFill>
                  <a:srgbClr val="E7E6E6"/>
                </a:solidFill>
                <a:latin typeface="微软雅黑" panose="020B0503020204020204" pitchFamily="34" charset="-122"/>
                <a:ea typeface="微软雅黑" panose="020B0503020204020204" pitchFamily="34" charset="-122"/>
                <a:cs typeface="+mj-cs"/>
                <a:sym typeface="+mn-lt"/>
              </a:rPr>
              <a:t>资金管理的专用性</a:t>
            </a:r>
          </a:p>
        </p:txBody>
      </p:sp>
      <p:sp>
        <p:nvSpPr>
          <p:cNvPr id="2" name="文本框 1"/>
          <p:cNvSpPr txBox="1"/>
          <p:nvPr/>
        </p:nvSpPr>
        <p:spPr>
          <a:xfrm>
            <a:off x="2096781" y="3415218"/>
            <a:ext cx="2240280" cy="645160"/>
          </a:xfrm>
          <a:prstGeom prst="rect">
            <a:avLst/>
          </a:prstGeom>
          <a:noFill/>
        </p:spPr>
        <p:txBody>
          <a:bodyPr wrap="none" rtlCol="0">
            <a:spAutoFit/>
          </a:bodyPr>
          <a:lstStyle/>
          <a:p>
            <a:pPr algn="ctr"/>
            <a:r>
              <a:rPr lang="zh-CN" altLang="en-US" b="1" dirty="0">
                <a:solidFill>
                  <a:srgbClr val="FF0000"/>
                </a:solidFill>
                <a:latin typeface="思源黑体 CN Bold" panose="020B0800000000000000" charset="-122"/>
                <a:ea typeface="思源黑体 CN Bold" panose="020B0800000000000000" charset="-122"/>
              </a:rPr>
              <a:t>农民工工资专用账户</a:t>
            </a:r>
          </a:p>
          <a:p>
            <a:pPr algn="ctr"/>
            <a:r>
              <a:rPr lang="zh-CN" altLang="en-US" b="1" dirty="0">
                <a:solidFill>
                  <a:srgbClr val="FF0000"/>
                </a:solidFill>
                <a:latin typeface="思源黑体 CN Bold" panose="020B0800000000000000" charset="-122"/>
                <a:ea typeface="思源黑体 CN Bold" panose="020B0800000000000000" charset="-122"/>
              </a:rPr>
              <a:t>的三个专用性</a:t>
            </a:r>
          </a:p>
        </p:txBody>
      </p:sp>
      <p:sp>
        <p:nvSpPr>
          <p:cNvPr id="14" name="平行四边形 13"/>
          <p:cNvSpPr/>
          <p:nvPr/>
        </p:nvSpPr>
        <p:spPr>
          <a:xfrm>
            <a:off x="195580" y="245110"/>
            <a:ext cx="795020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农民工工资专用账户的三个专用性</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06730" y="1237615"/>
            <a:ext cx="6501765" cy="4311015"/>
          </a:xfrm>
          <a:prstGeom prst="rect">
            <a:avLst/>
          </a:prstGeom>
          <a:noFill/>
          <a:ln w="76200">
            <a:solidFill>
              <a:srgbClr val="69A35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95580" y="245110"/>
            <a:ext cx="795020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适用于各建设领域</a:t>
            </a:r>
          </a:p>
        </p:txBody>
      </p:sp>
      <p:sp>
        <p:nvSpPr>
          <p:cNvPr id="27" name="矩形 26"/>
          <p:cNvSpPr/>
          <p:nvPr/>
        </p:nvSpPr>
        <p:spPr>
          <a:xfrm>
            <a:off x="7647305" y="1343660"/>
            <a:ext cx="3834130" cy="439166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586345" y="1233170"/>
            <a:ext cx="3834130" cy="4391660"/>
          </a:xfrm>
          <a:prstGeom prst="rect">
            <a:avLst/>
          </a:prstGeom>
          <a:solidFill>
            <a:srgbClr val="1A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797165" y="1412875"/>
            <a:ext cx="3441700" cy="3927870"/>
          </a:xfrm>
          <a:prstGeom prst="rect">
            <a:avLst/>
          </a:prstGeom>
          <a:noFill/>
        </p:spPr>
        <p:txBody>
          <a:bodyPr wrap="square" rtlCol="0" anchor="t">
            <a:spAutoFit/>
          </a:bodyPr>
          <a:lstStyle/>
          <a:p>
            <a:pPr>
              <a:lnSpc>
                <a:spcPct val="140000"/>
              </a:lnSpc>
            </a:pPr>
            <a:r>
              <a:rPr lang="zh-CN" altLang="en-US" dirty="0">
                <a:solidFill>
                  <a:schemeClr val="bg1"/>
                </a:solidFill>
              </a:rPr>
              <a:t>适用范围包括</a:t>
            </a:r>
            <a:r>
              <a:rPr lang="zh-CN" altLang="en-US" dirty="0">
                <a:solidFill>
                  <a:srgbClr val="FF0000"/>
                </a:solidFill>
              </a:rPr>
              <a:t>本市行政辖区内</a:t>
            </a:r>
            <a:r>
              <a:rPr lang="zh-CN" altLang="en-US" b="1" dirty="0">
                <a:solidFill>
                  <a:srgbClr val="7030A0"/>
                </a:solidFill>
              </a:rPr>
              <a:t>新建、改建和扩建</a:t>
            </a:r>
            <a:r>
              <a:rPr lang="zh-CN" altLang="en-US" dirty="0">
                <a:solidFill>
                  <a:schemeClr val="bg1"/>
                </a:solidFill>
              </a:rPr>
              <a:t>的</a:t>
            </a:r>
            <a:r>
              <a:rPr lang="zh-CN" altLang="en-US" b="1" dirty="0">
                <a:solidFill>
                  <a:srgbClr val="FFFFFF"/>
                </a:solidFill>
              </a:rPr>
              <a:t>房屋建筑工程、市政基础设施工程、交通工程、水务工程、绿化工程以及建筑装饰装修工程。</a:t>
            </a:r>
            <a:endParaRPr lang="en-US" altLang="zh-CN" b="1" dirty="0">
              <a:solidFill>
                <a:srgbClr val="FFFFFF"/>
              </a:solidFill>
            </a:endParaRPr>
          </a:p>
          <a:p>
            <a:pPr>
              <a:lnSpc>
                <a:spcPct val="140000"/>
              </a:lnSpc>
            </a:pPr>
            <a:endParaRPr lang="en-US" altLang="zh-CN" b="1" dirty="0">
              <a:solidFill>
                <a:srgbClr val="FFFFFF"/>
              </a:solidFill>
            </a:endParaRPr>
          </a:p>
          <a:p>
            <a:pPr>
              <a:lnSpc>
                <a:spcPct val="140000"/>
              </a:lnSpc>
            </a:pPr>
            <a:r>
              <a:rPr lang="zh-CN" altLang="en-US" dirty="0">
                <a:solidFill>
                  <a:schemeClr val="bg1"/>
                </a:solidFill>
              </a:rPr>
              <a:t>办法对农民工工资支付进行细化，更具有可操作性，为各个建设领域的农民工工资支付提供了有力的政策依据。</a:t>
            </a:r>
          </a:p>
        </p:txBody>
      </p:sp>
      <p:sp>
        <p:nvSpPr>
          <p:cNvPr id="5" name="矩形 4"/>
          <p:cNvSpPr/>
          <p:nvPr/>
        </p:nvSpPr>
        <p:spPr>
          <a:xfrm>
            <a:off x="709379" y="1890575"/>
            <a:ext cx="3018155" cy="44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住房和城乡建设管理委员会</a:t>
            </a:r>
          </a:p>
        </p:txBody>
      </p:sp>
      <p:sp>
        <p:nvSpPr>
          <p:cNvPr id="6" name="矩形 5"/>
          <p:cNvSpPr/>
          <p:nvPr/>
        </p:nvSpPr>
        <p:spPr>
          <a:xfrm>
            <a:off x="709379" y="2617458"/>
            <a:ext cx="3018155" cy="4464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中国人民银行上海分行</a:t>
            </a:r>
          </a:p>
        </p:txBody>
      </p:sp>
      <p:sp>
        <p:nvSpPr>
          <p:cNvPr id="7" name="矩形 6"/>
          <p:cNvSpPr/>
          <p:nvPr/>
        </p:nvSpPr>
        <p:spPr>
          <a:xfrm>
            <a:off x="709379" y="3326582"/>
            <a:ext cx="3018155" cy="4464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中国银保监会上海监管局</a:t>
            </a:r>
          </a:p>
        </p:txBody>
      </p:sp>
      <p:sp>
        <p:nvSpPr>
          <p:cNvPr id="8" name="矩形 7"/>
          <p:cNvSpPr/>
          <p:nvPr/>
        </p:nvSpPr>
        <p:spPr>
          <a:xfrm>
            <a:off x="709379" y="4017953"/>
            <a:ext cx="3018155" cy="446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t>上海市绿化和市容管理局</a:t>
            </a:r>
          </a:p>
        </p:txBody>
      </p:sp>
      <p:sp>
        <p:nvSpPr>
          <p:cNvPr id="10" name="矩形 9"/>
          <p:cNvSpPr/>
          <p:nvPr/>
        </p:nvSpPr>
        <p:spPr>
          <a:xfrm>
            <a:off x="3828499" y="2617458"/>
            <a:ext cx="3018155" cy="44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上海市交通委员会</a:t>
            </a:r>
            <a:endParaRPr lang="zh-CN" altLang="en-US" dirty="0"/>
          </a:p>
        </p:txBody>
      </p:sp>
      <p:sp>
        <p:nvSpPr>
          <p:cNvPr id="11" name="矩形 10"/>
          <p:cNvSpPr/>
          <p:nvPr/>
        </p:nvSpPr>
        <p:spPr>
          <a:xfrm>
            <a:off x="3828499" y="3326582"/>
            <a:ext cx="3018155" cy="4464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上海市水务局</a:t>
            </a:r>
          </a:p>
        </p:txBody>
      </p:sp>
      <p:sp>
        <p:nvSpPr>
          <p:cNvPr id="13" name="矩形 12"/>
          <p:cNvSpPr/>
          <p:nvPr/>
        </p:nvSpPr>
        <p:spPr>
          <a:xfrm>
            <a:off x="3828499" y="1890575"/>
            <a:ext cx="3018155" cy="446405"/>
          </a:xfrm>
          <a:prstGeom prst="rect">
            <a:avLst/>
          </a:prstGeom>
          <a:solidFill>
            <a:srgbClr val="3498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人力资源社会保障局</a:t>
            </a:r>
          </a:p>
        </p:txBody>
      </p:sp>
      <p:sp>
        <p:nvSpPr>
          <p:cNvPr id="18" name="矩形 17"/>
          <p:cNvSpPr/>
          <p:nvPr/>
        </p:nvSpPr>
        <p:spPr>
          <a:xfrm>
            <a:off x="1040130" y="5165725"/>
            <a:ext cx="5041265" cy="720725"/>
          </a:xfrm>
          <a:prstGeom prst="rect">
            <a:avLst/>
          </a:prstGeom>
          <a:solidFill>
            <a:srgbClr val="1F74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279525" y="5304155"/>
            <a:ext cx="4801870" cy="461665"/>
          </a:xfrm>
          <a:prstGeom prst="rect">
            <a:avLst/>
          </a:prstGeom>
          <a:noFill/>
        </p:spPr>
        <p:txBody>
          <a:bodyPr wrap="square" rtlCol="0" anchor="t">
            <a:spAutoFit/>
          </a:bodyPr>
          <a:lstStyle/>
          <a:p>
            <a:pPr algn="ctr"/>
            <a:r>
              <a:rPr lang="zh-CN" altLang="en-US" sz="2400" b="1" dirty="0">
                <a:solidFill>
                  <a:schemeClr val="bg1"/>
                </a:solidFill>
              </a:rPr>
              <a:t>沪住建规范联</a:t>
            </a:r>
            <a:r>
              <a:rPr lang="en-US" altLang="zh-CN" sz="2400" b="1" dirty="0">
                <a:solidFill>
                  <a:schemeClr val="bg1"/>
                </a:solidFill>
              </a:rPr>
              <a:t>【2022】5</a:t>
            </a:r>
            <a:r>
              <a:rPr lang="zh-CN" altLang="en-US" sz="2400" b="1" dirty="0">
                <a:solidFill>
                  <a:schemeClr val="bg1"/>
                </a:solidFill>
              </a:rPr>
              <a:t>号</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17720" y="3771900"/>
            <a:ext cx="7229475"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latin typeface="Arial" panose="020B0604020202020204" pitchFamily="34" charset="0"/>
                <a:ea typeface="微软雅黑" panose="020B0503020204020204" pitchFamily="34" charset="-122"/>
                <a:cs typeface="+mn-ea"/>
                <a:sym typeface="Arial" panose="020B0604020202020204" pitchFamily="34" charset="0"/>
              </a:rPr>
              <a:t>专用账户管理</a:t>
            </a:r>
          </a:p>
        </p:txBody>
      </p:sp>
      <p:sp>
        <p:nvSpPr>
          <p:cNvPr id="10" name="矩形 9"/>
          <p:cNvSpPr/>
          <p:nvPr/>
        </p:nvSpPr>
        <p:spPr>
          <a:xfrm>
            <a:off x="6675120" y="2179955"/>
            <a:ext cx="2810510" cy="1454785"/>
          </a:xfrm>
          <a:prstGeom prst="rect">
            <a:avLst/>
          </a:prstGeom>
          <a:solidFill>
            <a:srgbClr val="56C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latin typeface="Impact" panose="020B0806030902050204" pitchFamily="34" charset="0"/>
              </a:rPr>
              <a:t>02</a:t>
            </a:r>
          </a:p>
        </p:txBody>
      </p:sp>
      <p:grpSp>
        <p:nvGrpSpPr>
          <p:cNvPr id="20" name="组合 19"/>
          <p:cNvGrpSpPr/>
          <p:nvPr/>
        </p:nvGrpSpPr>
        <p:grpSpPr>
          <a:xfrm>
            <a:off x="-400050" y="6153785"/>
            <a:ext cx="12591415" cy="704215"/>
            <a:chOff x="-5413901" y="6154057"/>
            <a:chExt cx="12998260" cy="703943"/>
          </a:xfrm>
        </p:grpSpPr>
        <p:sp>
          <p:nvSpPr>
            <p:cNvPr id="21" name="平行四边形 20"/>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平行四边形 21"/>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4" name="平行四边形 23"/>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平行四边形 34"/>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6" name="组合 35"/>
          <p:cNvGrpSpPr/>
          <p:nvPr/>
        </p:nvGrpSpPr>
        <p:grpSpPr>
          <a:xfrm rot="10800000">
            <a:off x="-400050" y="3175"/>
            <a:ext cx="12591415" cy="704215"/>
            <a:chOff x="-5413901" y="6154057"/>
            <a:chExt cx="12998260" cy="703943"/>
          </a:xfrm>
        </p:grpSpPr>
        <p:sp>
          <p:nvSpPr>
            <p:cNvPr id="37" name="平行四边形 36"/>
            <p:cNvSpPr/>
            <p:nvPr/>
          </p:nvSpPr>
          <p:spPr>
            <a:xfrm>
              <a:off x="6032501" y="6154057"/>
              <a:ext cx="1551858" cy="703943"/>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8" name="平行四边形 37"/>
            <p:cNvSpPr/>
            <p:nvPr/>
          </p:nvSpPr>
          <p:spPr>
            <a:xfrm>
              <a:off x="2408392"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平行四边形 38"/>
            <p:cNvSpPr/>
            <p:nvPr/>
          </p:nvSpPr>
          <p:spPr>
            <a:xfrm>
              <a:off x="2994633" y="6154057"/>
              <a:ext cx="667657" cy="703943"/>
            </a:xfrm>
            <a:prstGeom prst="parallelogram">
              <a:avLst>
                <a:gd name="adj" fmla="val 514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平行四边形 39"/>
            <p:cNvSpPr/>
            <p:nvPr/>
          </p:nvSpPr>
          <p:spPr>
            <a:xfrm>
              <a:off x="3580874" y="6154057"/>
              <a:ext cx="2540526" cy="703943"/>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1" name="平行四边形 40"/>
            <p:cNvSpPr/>
            <p:nvPr/>
          </p:nvSpPr>
          <p:spPr>
            <a:xfrm>
              <a:off x="-5413901" y="6484543"/>
              <a:ext cx="7683138" cy="373457"/>
            </a:xfrm>
            <a:prstGeom prst="parallelogram">
              <a:avLst>
                <a:gd name="adj" fmla="val 51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2" name="图片 1" descr="微信图片_20210730132135"/>
          <p:cNvPicPr>
            <a:picLocks noChangeAspect="1"/>
          </p:cNvPicPr>
          <p:nvPr/>
        </p:nvPicPr>
        <p:blipFill>
          <a:blip r:embed="rId2" cstate="print"/>
          <a:stretch>
            <a:fillRect/>
          </a:stretch>
        </p:blipFill>
        <p:spPr>
          <a:xfrm>
            <a:off x="165100" y="2264410"/>
            <a:ext cx="4385945" cy="4001135"/>
          </a:xfrm>
          <a:prstGeom prst="rect">
            <a:avLst/>
          </a:prstGeom>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左中括号 19"/>
          <p:cNvSpPr/>
          <p:nvPr/>
        </p:nvSpPr>
        <p:spPr>
          <a:xfrm rot="16200000">
            <a:off x="5685155" y="790575"/>
            <a:ext cx="821055" cy="917956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平行四边形 13"/>
          <p:cNvSpPr/>
          <p:nvPr/>
        </p:nvSpPr>
        <p:spPr>
          <a:xfrm>
            <a:off x="233045" y="270510"/>
            <a:ext cx="7950200" cy="679450"/>
          </a:xfrm>
          <a:prstGeom prst="parallelogram">
            <a:avLst>
              <a:gd name="adj" fmla="val 462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专用账户管理的</a:t>
            </a:r>
            <a:r>
              <a:rPr lang="en-US" altLang="zh-CN"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个核心环节</a:t>
            </a:r>
          </a:p>
        </p:txBody>
      </p:sp>
      <p:sp>
        <p:nvSpPr>
          <p:cNvPr id="3" name="矩形 2"/>
          <p:cNvSpPr/>
          <p:nvPr>
            <p:custDataLst>
              <p:tags r:id="rId2"/>
            </p:custDataLst>
          </p:nvPr>
        </p:nvSpPr>
        <p:spPr>
          <a:xfrm>
            <a:off x="691515" y="4098925"/>
            <a:ext cx="2286000" cy="789305"/>
          </a:xfrm>
          <a:prstGeom prst="rect">
            <a:avLst/>
          </a:prstGeom>
          <a:solidFill>
            <a:srgbClr val="4276AA"/>
          </a:solidFill>
          <a:ln>
            <a:noFill/>
          </a:ln>
          <a:effectLst/>
        </p:spPr>
        <p:style>
          <a:lnRef idx="1">
            <a:srgbClr val="4276AA"/>
          </a:lnRef>
          <a:fillRef idx="3">
            <a:srgbClr val="4276AA"/>
          </a:fillRef>
          <a:effectRef idx="2">
            <a:srgbClr val="4276AA"/>
          </a:effectRef>
          <a:fontRef idx="minor">
            <a:srgbClr val="FFFFFF"/>
          </a:fontRef>
        </p:style>
        <p:txBody>
          <a:bodyPr lIns="90000" tIns="90000" rIns="90000" bIns="90000" anchor="ctr"/>
          <a:lstStyle/>
          <a:p>
            <a:pPr algn="ctr">
              <a:lnSpc>
                <a:spcPct val="120000"/>
              </a:lnSpc>
            </a:pPr>
            <a:r>
              <a:rPr sz="2000" dirty="0">
                <a:latin typeface="Arial" panose="020B0604020202020204" pitchFamily="34" charset="0"/>
                <a:ea typeface="微软雅黑" panose="020B0503020204020204" pitchFamily="34" charset="-122"/>
              </a:rPr>
              <a:t>账户开立</a:t>
            </a:r>
          </a:p>
        </p:txBody>
      </p:sp>
      <p:sp>
        <p:nvSpPr>
          <p:cNvPr id="4" name="矩形 3"/>
          <p:cNvSpPr/>
          <p:nvPr>
            <p:custDataLst>
              <p:tags r:id="rId3"/>
            </p:custDataLst>
          </p:nvPr>
        </p:nvSpPr>
        <p:spPr>
          <a:xfrm>
            <a:off x="3746500" y="4098925"/>
            <a:ext cx="2286000" cy="789305"/>
          </a:xfrm>
          <a:prstGeom prst="rect">
            <a:avLst/>
          </a:prstGeom>
          <a:solidFill>
            <a:srgbClr val="15889F"/>
          </a:solidFill>
          <a:ln>
            <a:noFill/>
          </a:ln>
          <a:effectLst/>
        </p:spPr>
        <p:style>
          <a:lnRef idx="1">
            <a:srgbClr val="4276AA"/>
          </a:lnRef>
          <a:fillRef idx="3">
            <a:srgbClr val="4276AA"/>
          </a:fillRef>
          <a:effectRef idx="2">
            <a:srgbClr val="4276AA"/>
          </a:effectRef>
          <a:fontRef idx="minor">
            <a:srgbClr val="FFFFFF"/>
          </a:fontRef>
        </p:style>
        <p:txBody>
          <a:bodyPr lIns="90000" tIns="90000" rIns="90000" bIns="90000" anchor="ctr"/>
          <a:lstStyle/>
          <a:p>
            <a:pPr algn="ctr">
              <a:lnSpc>
                <a:spcPct val="120000"/>
              </a:lnSpc>
              <a:buClrTx/>
              <a:buSzTx/>
              <a:buFontTx/>
            </a:pPr>
            <a:r>
              <a:rPr sz="2000" dirty="0">
                <a:latin typeface="Arial" panose="020B0604020202020204" pitchFamily="34" charset="0"/>
                <a:ea typeface="微软雅黑" panose="020B0503020204020204" pitchFamily="34" charset="-122"/>
                <a:sym typeface="+mn-ea"/>
              </a:rPr>
              <a:t>人工费用拨付</a:t>
            </a:r>
            <a:endParaRPr sz="2000" dirty="0">
              <a:latin typeface="Arial" panose="020B0604020202020204" pitchFamily="34" charset="0"/>
              <a:ea typeface="微软雅黑" panose="020B0503020204020204" pitchFamily="34" charset="-122"/>
            </a:endParaRPr>
          </a:p>
        </p:txBody>
      </p:sp>
      <p:sp>
        <p:nvSpPr>
          <p:cNvPr id="9" name="矩形 8"/>
          <p:cNvSpPr/>
          <p:nvPr>
            <p:custDataLst>
              <p:tags r:id="rId4"/>
            </p:custDataLst>
          </p:nvPr>
        </p:nvSpPr>
        <p:spPr>
          <a:xfrm>
            <a:off x="6663690" y="4098925"/>
            <a:ext cx="2286000" cy="789305"/>
          </a:xfrm>
          <a:prstGeom prst="rect">
            <a:avLst/>
          </a:prstGeom>
          <a:solidFill>
            <a:srgbClr val="3FA592"/>
          </a:solidFill>
          <a:ln>
            <a:noFill/>
          </a:ln>
          <a:effectLst/>
        </p:spPr>
        <p:style>
          <a:lnRef idx="1">
            <a:srgbClr val="4276AA"/>
          </a:lnRef>
          <a:fillRef idx="3">
            <a:srgbClr val="4276AA"/>
          </a:fillRef>
          <a:effectRef idx="2">
            <a:srgbClr val="4276AA"/>
          </a:effectRef>
          <a:fontRef idx="minor">
            <a:srgbClr val="FFFFFF"/>
          </a:fontRef>
        </p:style>
        <p:txBody>
          <a:bodyPr lIns="90000" tIns="90000" rIns="90000" bIns="90000" anchor="ctr"/>
          <a:lstStyle/>
          <a:p>
            <a:pPr algn="ctr">
              <a:lnSpc>
                <a:spcPct val="120000"/>
              </a:lnSpc>
            </a:pPr>
            <a:r>
              <a:rPr sz="2000" dirty="0">
                <a:latin typeface="Arial" panose="020B0604020202020204" pitchFamily="34" charset="0"/>
                <a:ea typeface="微软雅黑" panose="020B0503020204020204" pitchFamily="34" charset="-122"/>
                <a:sym typeface="+mn-ea"/>
              </a:rPr>
              <a:t>农民工工资支付</a:t>
            </a:r>
            <a:endParaRPr sz="2000" dirty="0">
              <a:latin typeface="Arial" panose="020B0604020202020204" pitchFamily="34" charset="0"/>
              <a:ea typeface="微软雅黑" panose="020B0503020204020204" pitchFamily="34" charset="-122"/>
            </a:endParaRPr>
          </a:p>
        </p:txBody>
      </p:sp>
      <p:sp>
        <p:nvSpPr>
          <p:cNvPr id="5" name="箭头: 五边形 10"/>
          <p:cNvSpPr/>
          <p:nvPr>
            <p:custDataLst>
              <p:tags r:id="rId5"/>
            </p:custDataLst>
          </p:nvPr>
        </p:nvSpPr>
        <p:spPr>
          <a:xfrm>
            <a:off x="9647555" y="4106545"/>
            <a:ext cx="2286000" cy="789305"/>
          </a:xfrm>
          <a:prstGeom prst="homePlate">
            <a:avLst/>
          </a:prstGeom>
          <a:solidFill>
            <a:srgbClr val="5066A3"/>
          </a:solidFill>
          <a:ln>
            <a:noFill/>
          </a:ln>
          <a:effectLst/>
        </p:spPr>
        <p:style>
          <a:lnRef idx="1">
            <a:srgbClr val="4276AA"/>
          </a:lnRef>
          <a:fillRef idx="3">
            <a:srgbClr val="4276AA"/>
          </a:fillRef>
          <a:effectRef idx="2">
            <a:srgbClr val="4276AA"/>
          </a:effectRef>
          <a:fontRef idx="minor">
            <a:srgbClr val="FFFFFF"/>
          </a:fontRef>
        </p:style>
        <p:txBody>
          <a:bodyPr lIns="90000" tIns="90000" rIns="90000" bIns="90000" anchor="ctr"/>
          <a:lstStyle/>
          <a:p>
            <a:pPr algn="ctr">
              <a:lnSpc>
                <a:spcPct val="120000"/>
              </a:lnSpc>
            </a:pPr>
            <a:r>
              <a:rPr lang="zh-CN" altLang="en-US" sz="2000" dirty="0">
                <a:latin typeface="Arial" panose="020B0604020202020204" pitchFamily="34" charset="0"/>
                <a:ea typeface="微软雅黑" panose="020B0503020204020204" pitchFamily="34" charset="-122"/>
              </a:rPr>
              <a:t>账户</a:t>
            </a:r>
            <a:r>
              <a:rPr lang="zh-CN" sz="2000" dirty="0">
                <a:latin typeface="Arial" panose="020B0604020202020204" pitchFamily="34" charset="0"/>
                <a:ea typeface="微软雅黑" panose="020B0503020204020204" pitchFamily="34" charset="-122"/>
              </a:rPr>
              <a:t>撤销</a:t>
            </a:r>
          </a:p>
        </p:txBody>
      </p:sp>
      <p:sp>
        <p:nvSpPr>
          <p:cNvPr id="6" name="任意多边形: 形状 11"/>
          <p:cNvSpPr/>
          <p:nvPr>
            <p:custDataLst>
              <p:tags r:id="rId6"/>
            </p:custDataLst>
          </p:nvPr>
        </p:nvSpPr>
        <p:spPr>
          <a:xfrm>
            <a:off x="1330325" y="2995295"/>
            <a:ext cx="1008380" cy="102171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20000"/>
              </a:lnSpc>
            </a:pPr>
            <a:endParaRPr sz="2365">
              <a:latin typeface="Arial" panose="020B0604020202020204" pitchFamily="34" charset="0"/>
              <a:ea typeface="微软雅黑" panose="020B0503020204020204" pitchFamily="34" charset="-122"/>
            </a:endParaRPr>
          </a:p>
        </p:txBody>
      </p:sp>
      <p:sp>
        <p:nvSpPr>
          <p:cNvPr id="10" name="任意多边形: 形状 12"/>
          <p:cNvSpPr/>
          <p:nvPr>
            <p:custDataLst>
              <p:tags r:id="rId7"/>
            </p:custDataLst>
          </p:nvPr>
        </p:nvSpPr>
        <p:spPr>
          <a:xfrm>
            <a:off x="4584065" y="2969895"/>
            <a:ext cx="914400" cy="106299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15889F"/>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lnSpc>
                <a:spcPct val="120000"/>
              </a:lnSpc>
            </a:pPr>
            <a:endParaRPr sz="2365">
              <a:latin typeface="Arial" panose="020B0604020202020204" pitchFamily="34" charset="0"/>
              <a:ea typeface="微软雅黑" panose="020B0503020204020204" pitchFamily="34" charset="-122"/>
            </a:endParaRPr>
          </a:p>
        </p:txBody>
      </p:sp>
      <p:sp>
        <p:nvSpPr>
          <p:cNvPr id="15" name="任意多边形: 形状 13"/>
          <p:cNvSpPr/>
          <p:nvPr>
            <p:custDataLst>
              <p:tags r:id="rId8"/>
            </p:custDataLst>
          </p:nvPr>
        </p:nvSpPr>
        <p:spPr>
          <a:xfrm>
            <a:off x="7420610" y="3006090"/>
            <a:ext cx="996950" cy="999490"/>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rgbClr val="3FA592"/>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lnSpc>
                <a:spcPct val="120000"/>
              </a:lnSpc>
            </a:pPr>
            <a:endParaRPr sz="2365">
              <a:latin typeface="Arial" panose="020B0604020202020204" pitchFamily="34" charset="0"/>
              <a:ea typeface="微软雅黑" panose="020B0503020204020204" pitchFamily="34" charset="-122"/>
            </a:endParaRPr>
          </a:p>
        </p:txBody>
      </p:sp>
      <p:sp>
        <p:nvSpPr>
          <p:cNvPr id="16" name="任意多边形: 形状 14"/>
          <p:cNvSpPr/>
          <p:nvPr>
            <p:custDataLst>
              <p:tags r:id="rId9"/>
            </p:custDataLst>
          </p:nvPr>
        </p:nvSpPr>
        <p:spPr>
          <a:xfrm>
            <a:off x="10108565" y="3095625"/>
            <a:ext cx="824230" cy="937260"/>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5066A3"/>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lnSpc>
                <a:spcPct val="120000"/>
              </a:lnSpc>
            </a:pPr>
            <a:endParaRPr sz="2365" dirty="0">
              <a:latin typeface="Arial" panose="020B0604020202020204" pitchFamily="34" charset="0"/>
              <a:ea typeface="微软雅黑" panose="020B0503020204020204" pitchFamily="34" charset="-122"/>
            </a:endParaRPr>
          </a:p>
        </p:txBody>
      </p:sp>
      <p:sp>
        <p:nvSpPr>
          <p:cNvPr id="49" name="文本框 48"/>
          <p:cNvSpPr txBox="1"/>
          <p:nvPr/>
        </p:nvSpPr>
        <p:spPr>
          <a:xfrm>
            <a:off x="527685" y="1480820"/>
            <a:ext cx="10157460" cy="452945"/>
          </a:xfrm>
          <a:prstGeom prst="rect">
            <a:avLst/>
          </a:prstGeom>
          <a:noFill/>
        </p:spPr>
        <p:txBody>
          <a:bodyPr wrap="square" rtlCol="0" anchor="t">
            <a:spAutoFit/>
          </a:bodyPr>
          <a:lstStyle/>
          <a:p>
            <a:pPr>
              <a:lnSpc>
                <a:spcPct val="130000"/>
              </a:lnSpc>
            </a:pPr>
            <a:r>
              <a:rPr lang="zh-CN" altLang="en-US" sz="2000" dirty="0"/>
              <a:t>专用账户管理涉及四个核心环节：</a:t>
            </a:r>
            <a:r>
              <a:rPr lang="zh-CN" altLang="en-US" sz="2000" b="1" dirty="0">
                <a:solidFill>
                  <a:srgbClr val="3498DB"/>
                </a:solidFill>
              </a:rPr>
              <a:t>专用账户开立、人工费用拨付及农民工工资支付及撤销。</a:t>
            </a:r>
          </a:p>
        </p:txBody>
      </p:sp>
      <p:sp>
        <p:nvSpPr>
          <p:cNvPr id="7" name="圆角矩形 6"/>
          <p:cNvSpPr/>
          <p:nvPr/>
        </p:nvSpPr>
        <p:spPr>
          <a:xfrm>
            <a:off x="4340859" y="5483860"/>
            <a:ext cx="2832297" cy="598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数据对接、监督管理</a:t>
            </a:r>
          </a:p>
        </p:txBody>
      </p:sp>
      <p:sp>
        <p:nvSpPr>
          <p:cNvPr id="12" name="右箭头 11"/>
          <p:cNvSpPr/>
          <p:nvPr/>
        </p:nvSpPr>
        <p:spPr>
          <a:xfrm>
            <a:off x="3093085" y="4345940"/>
            <a:ext cx="506730" cy="38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6094730" y="4345940"/>
            <a:ext cx="506730" cy="38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11920" y="4345940"/>
            <a:ext cx="506730" cy="38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3*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81194_3*n_h_i*1_1_2"/>
  <p:tag name="KSO_WM_TEMPLATE_CATEGORY" val="diagram"/>
  <p:tag name="KSO_WM_TEMPLATE_INDEX" val="201811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81194_3*n_h_i*1_1_3"/>
  <p:tag name="KSO_WM_TEMPLATE_CATEGORY" val="diagram"/>
  <p:tag name="KSO_WM_TEMPLATE_INDEX" val="20181194"/>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1194_3*n_h_a*1_1_1"/>
  <p:tag name="KSO_WM_TEMPLATE_CATEGORY" val="diagram"/>
  <p:tag name="KSO_WM_TEMPLATE_INDEX" val="2018119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181194_3*n_h_i*1_1_4"/>
  <p:tag name="KSO_WM_TEMPLATE_CATEGORY" val="diagram"/>
  <p:tag name="KSO_WM_TEMPLATE_INDEX" val="20181194"/>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3*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3*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3*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3*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3*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1194_3*n_h_h_i*1_2_3_1"/>
  <p:tag name="KSO_WM_TEMPLATE_CATEGORY" val="diagram"/>
  <p:tag name="KSO_WM_TEMPLATE_INDEX" val="20181194"/>
  <p:tag name="KSO_WM_UNIT_LAYERLEVEL" val="1_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5"/>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VALUE" val="69*5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3"/>
  <p:tag name="KSO_WM_UNIT_ID" val="diagram20181194_3*n_h_h_x*1_2_3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1194_3*n_h_h_f*1_2_3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181194_3*n_h_h_i*1_2_4_2"/>
  <p:tag name="KSO_WM_TEMPLATE_CATEGORY" val="diagram"/>
  <p:tag name="KSO_WM_TEMPLATE_INDEX" val="20181194"/>
  <p:tag name="KSO_WM_UNIT_LAYERLEVEL" val="1_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15"/>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UNIT_VALUE" val="45*66"/>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181194_3*n_h_h_x*1_2_4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81194_3*n_h_h_f*1_2_4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3*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3*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3*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1194_3*n_h_h_i*1_2_3_2"/>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81194_3*n_h_h_i*1_2_4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21.xml><?xml version="1.0" encoding="utf-8"?>
<p:tagLst xmlns:a="http://schemas.openxmlformats.org/drawingml/2006/main" xmlns:r="http://schemas.openxmlformats.org/officeDocument/2006/relationships"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3*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575,&quot;width&quot;:9912}"/>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TEM_CNT" val="3"/>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2*n_h_i*1_1_5"/>
  <p:tag name="KSO_WM_TEMPLATE_CATEGORY" val="diagram"/>
  <p:tag name="KSO_WM_TEMPLATE_INDEX" val="20181194"/>
  <p:tag name="KSO_WM_UNIT_LAYERLEVEL" val="1_1_1"/>
  <p:tag name="KSO_WM_TAG_VERSION" val="1.0"/>
  <p:tag name="KSO_WM_BEAUTIFY_FLAG" val="#wm#"/>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2*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81194_2*n_h_i*1_1_2"/>
  <p:tag name="KSO_WM_TEMPLATE_CATEGORY" val="diagram"/>
  <p:tag name="KSO_WM_TEMPLATE_INDEX" val="201811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81194_2*n_h_i*1_1_3"/>
  <p:tag name="KSO_WM_TEMPLATE_CATEGORY" val="diagram"/>
  <p:tag name="KSO_WM_TEMPLATE_INDEX" val="20181194"/>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1194_2*n_h_a*1_1_1"/>
  <p:tag name="KSO_WM_TEMPLATE_CATEGORY" val="diagram"/>
  <p:tag name="KSO_WM_TEMPLATE_INDEX" val="2018119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181194_2*n_h_i*1_1_4"/>
  <p:tag name="KSO_WM_TEMPLATE_CATEGORY" val="diagram"/>
  <p:tag name="KSO_WM_TEMPLATE_INDEX" val="20181194"/>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2*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2*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 name="KSO_WM_UNIT_USESOURCEFORMAT_APPLY" val="0"/>
</p:tagLst>
</file>

<file path=ppt/tags/tag13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2*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2*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2*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2*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2*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2*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UNIT_VALUE" val="69*5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3"/>
  <p:tag name="KSO_WM_UNIT_ID" val="diagram20181194_2*n_h_h_x*1_2_3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3*n_h_i*1_1_5"/>
  <p:tag name="KSO_WM_TEMPLATE_CATEGORY" val="diagram"/>
  <p:tag name="KSO_WM_TEMPLATE_INDEX" val="20181194"/>
  <p:tag name="KSO_WM_UNIT_LAYERLEVEL" val="1_1_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3*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81194_3*n_h_i*1_1_2"/>
  <p:tag name="KSO_WM_TEMPLATE_CATEGORY" val="diagram"/>
  <p:tag name="KSO_WM_TEMPLATE_INDEX" val="201811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81194_3*n_h_i*1_1_3"/>
  <p:tag name="KSO_WM_TEMPLATE_CATEGORY" val="diagram"/>
  <p:tag name="KSO_WM_TEMPLATE_INDEX" val="20181194"/>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1194_3*n_h_a*1_1_1"/>
  <p:tag name="KSO_WM_TEMPLATE_CATEGORY" val="diagram"/>
  <p:tag name="KSO_WM_TEMPLATE_INDEX" val="2018119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181194_3*n_h_i*1_1_4"/>
  <p:tag name="KSO_WM_TEMPLATE_CATEGORY" val="diagram"/>
  <p:tag name="KSO_WM_TEMPLATE_INDEX" val="20181194"/>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3*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3*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3*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3*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1194_3*n_h_h_f*1_2_3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81194_3*n_h_h_f*1_2_4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3*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3*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3*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81194_3*n_h_h_i*1_2_4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57.xml><?xml version="1.0" encoding="utf-8"?>
<p:tagLst xmlns:a="http://schemas.openxmlformats.org/drawingml/2006/main" xmlns:r="http://schemas.openxmlformats.org/officeDocument/2006/relationships"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3*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81194_3*n_h_h_f*1_2_4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181194_3*n_h_h_i*1_2_4_2"/>
  <p:tag name="KSO_WM_TEMPLATE_CATEGORY" val="diagram"/>
  <p:tag name="KSO_WM_TEMPLATE_INDEX" val="20181194"/>
  <p:tag name="KSO_WM_UNIT_LAYERLEVEL" val="1_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15"/>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VALUE" val="45*66"/>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181194_3*n_h_h_x*1_2_4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1194_3*n_h_h_i*1_2_3_2"/>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1194_3*n_h_h_i*1_2_3_1"/>
  <p:tag name="KSO_WM_TEMPLATE_CATEGORY" val="diagram"/>
  <p:tag name="KSO_WM_TEMPLATE_INDEX" val="20181194"/>
  <p:tag name="KSO_WM_UNIT_LAYERLEVEL" val="1_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5"/>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VALUE" val="69*5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3"/>
  <p:tag name="KSO_WM_UNIT_ID" val="diagram20181194_3*n_h_h_x*1_2_3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TEM_CNT" val="3"/>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2*n_h_i*1_1_5"/>
  <p:tag name="KSO_WM_TEMPLATE_CATEGORY" val="diagram"/>
  <p:tag name="KSO_WM_TEMPLATE_INDEX" val="20181194"/>
  <p:tag name="KSO_WM_UNIT_LAYERLEVEL" val="1_1_1"/>
  <p:tag name="KSO_WM_TAG_VERSION" val="1.0"/>
  <p:tag name="KSO_WM_BEAUTIFY_FLAG" val="#wm#"/>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2*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81194_2*n_h_i*1_1_2"/>
  <p:tag name="KSO_WM_TEMPLATE_CATEGORY" val="diagram"/>
  <p:tag name="KSO_WM_TEMPLATE_INDEX" val="201811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81194_2*n_h_i*1_1_3"/>
  <p:tag name="KSO_WM_TEMPLATE_CATEGORY" val="diagram"/>
  <p:tag name="KSO_WM_TEMPLATE_INDEX" val="20181194"/>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1194_2*n_h_a*1_1_1"/>
  <p:tag name="KSO_WM_TEMPLATE_CATEGORY" val="diagram"/>
  <p:tag name="KSO_WM_TEMPLATE_INDEX" val="2018119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181194_2*n_h_i*1_1_4"/>
  <p:tag name="KSO_WM_TEMPLATE_CATEGORY" val="diagram"/>
  <p:tag name="KSO_WM_TEMPLATE_INDEX" val="20181194"/>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2*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2*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2*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2*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1194_2*n_h_h_i*1_2_3_1"/>
  <p:tag name="KSO_WM_TEMPLATE_CATEGORY" val="diagram"/>
  <p:tag name="KSO_WM_TEMPLATE_INDEX" val="20181194"/>
  <p:tag name="KSO_WM_UNIT_LAYERLEVEL" val="1_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5"/>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UNIT_VALUE" val="69*5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3"/>
  <p:tag name="KSO_WM_UNIT_ID" val="diagram20181194_2*n_h_h_x*1_2_3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1194_2*n_h_h_f*1_2_3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2*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2*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2*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1194_2*n_h_h_i*1_2_3_2"/>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2*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1194_3*n_h_h_i*1_2_3_1"/>
  <p:tag name="KSO_WM_TEMPLATE_CATEGORY" val="diagram"/>
  <p:tag name="KSO_WM_TEMPLATE_INDEX" val="20181194"/>
  <p:tag name="KSO_WM_UNIT_LAYERLEVEL" val="1_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5"/>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VALUE" val="69*5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3"/>
  <p:tag name="KSO_WM_UNIT_ID" val="diagram20181194_3*n_h_h_x*1_2_3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1194_3*n_h_h_f*1_2_3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1194_3*n_h_h_i*1_2_3_2"/>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8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2*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2*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2*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2*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2*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2*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2*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01.xml><?xml version="1.0" encoding="utf-8"?>
<p:tagLst xmlns:a="http://schemas.openxmlformats.org/drawingml/2006/main" xmlns:r="http://schemas.openxmlformats.org/officeDocument/2006/relationships" xmlns:p="http://schemas.openxmlformats.org/presentationml/2006/main">
  <p:tag name="KSO_WM_UNIT_TABLE_BEAUTIFY" val="smartTable{49b41782-e334-4f74-a593-3d7ea36a02e1}"/>
  <p:tag name="TABLE_ENDDRAG_ORIGIN_RECT" val="890*477"/>
  <p:tag name="TABLE_ENDDRAG_RECT" val="55*53*890*477"/>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4805_3*l_h_i*1_1_1"/>
  <p:tag name="KSO_WM_TEMPLATE_CATEGORY" val="diagram"/>
  <p:tag name="KSO_WM_TEMPLATE_INDEX" val="2017480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4805_3*l_h_i*1_2_1"/>
  <p:tag name="KSO_WM_TEMPLATE_CATEGORY" val="diagram"/>
  <p:tag name="KSO_WM_TEMPLATE_INDEX" val="2017480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4805_3*l_h_i*1_3_1"/>
  <p:tag name="KSO_WM_TEMPLATE_CATEGORY" val="diagram"/>
  <p:tag name="KSO_WM_TEMPLATE_INDEX" val="2017480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4805_3*l_h_i*1_1_2"/>
  <p:tag name="KSO_WM_TEMPLATE_CATEGORY" val="diagram"/>
  <p:tag name="KSO_WM_TEMPLATE_INDEX" val="2017480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4805_3*l_h_i*1_2_2"/>
  <p:tag name="KSO_WM_TEMPLATE_CATEGORY" val="diagram"/>
  <p:tag name="KSO_WM_TEMPLATE_INDEX" val="2017480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4805_3*l_h_i*1_3_2"/>
  <p:tag name="KSO_WM_TEMPLATE_CATEGORY" val="diagram"/>
  <p:tag name="KSO_WM_TEMPLATE_INDEX" val="2017480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4805_3*l_h_i*1_1_1"/>
  <p:tag name="KSO_WM_TEMPLATE_CATEGORY" val="diagram"/>
  <p:tag name="KSO_WM_TEMPLATE_INDEX" val="2017480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4805_3*l_h_i*1_1_2"/>
  <p:tag name="KSO_WM_TEMPLATE_CATEGORY" val="diagram"/>
  <p:tag name="KSO_WM_TEMPLATE_INDEX" val="2017480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88009_2*q_h_i*1_3_1"/>
  <p:tag name="KSO_WM_TEMPLATE_CATEGORY" val="diagram"/>
  <p:tag name="KSO_WM_TEMPLATE_INDEX" val="20188009"/>
  <p:tag name="KSO_WM_UNIT_LAYERLEVEL" val="1_1_1"/>
  <p:tag name="KSO_WM_TAG_VERSION" val="1.0"/>
  <p:tag name="KSO_WM_BEAUTIFY_FLAG" val="#wm#"/>
  <p:tag name="KSO_WM_UNIT_TYPE" val="q_h_i"/>
  <p:tag name="KSO_WM_UNIT_INDEX" val="1_3_1"/>
  <p:tag name="KSO_WM_UNIT_FILL_FORE_SCHEMECOLOR_INDEX" val="7"/>
  <p:tag name="KSO_WM_UNIT_FILL_TYPE" val="1"/>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88009_2*q_h_i*1_2_1"/>
  <p:tag name="KSO_WM_TEMPLATE_CATEGORY" val="diagram"/>
  <p:tag name="KSO_WM_TEMPLATE_INDEX" val="20188009"/>
  <p:tag name="KSO_WM_UNIT_LAYERLEVEL" val="1_1_1"/>
  <p:tag name="KSO_WM_TAG_VERSION" val="1.0"/>
  <p:tag name="KSO_WM_BEAUTIFY_FLAG" val="#wm#"/>
  <p:tag name="KSO_WM_UNIT_TYPE" val="q_h_i"/>
  <p:tag name="KSO_WM_UNIT_INDEX" val="1_2_1"/>
  <p:tag name="KSO_WM_UNIT_FILL_FORE_SCHEMECOLOR_INDEX" val="6"/>
  <p:tag name="KSO_WM_UNIT_FILL_TYPE" val="1"/>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88009_2*q_h_i*1_1_1"/>
  <p:tag name="KSO_WM_TEMPLATE_CATEGORY" val="diagram"/>
  <p:tag name="KSO_WM_TEMPLATE_INDEX" val="20188009"/>
  <p:tag name="KSO_WM_UNIT_LAYERLEVEL" val="1_1_1"/>
  <p:tag name="KSO_WM_TAG_VERSION" val="1.0"/>
  <p:tag name="KSO_WM_BEAUTIFY_FLAG" val="#wm#"/>
  <p:tag name="KSO_WM_UNIT_TYPE" val="q_h_i"/>
  <p:tag name="KSO_WM_UNIT_INDEX" val="1_1_1"/>
  <p:tag name="KSO_WM_UNIT_FILL_FORE_SCHEMECOLOR_INDEX" val="5"/>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i"/>
  <p:tag name="KSO_WM_UNIT_INDEX" val="1_3_1_1"/>
  <p:tag name="KSO_WM_UNIT_ID" val="diagram20188009_2*q_h_h_i*1_3_1_1"/>
  <p:tag name="KSO_WM_UNIT_LAYERLEVEL" val="1_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a"/>
  <p:tag name="KSO_WM_UNIT_INDEX" val="1_3_1_1"/>
  <p:tag name="KSO_WM_UNIT_ID" val="diagram20188009_2*q_h_h_a*1_3_1_1"/>
  <p:tag name="KSO_WM_UNIT_LAYERLEVEL" val="1_1_1_1"/>
  <p:tag name="KSO_WM_UNIT_VALUE" val="20"/>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7"/>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f"/>
  <p:tag name="KSO_WM_UNIT_INDEX" val="1_3_1_1"/>
  <p:tag name="KSO_WM_UNIT_ID" val="diagram20188009_2*q_h_h_f*1_3_1_1"/>
  <p:tag name="KSO_WM_UNIT_LAYERLEVEL" val="1_1_1_1"/>
  <p:tag name="KSO_WM_UNIT_VALUE" val="27"/>
  <p:tag name="KSO_WM_UNIT_HIGHLIGHT" val="0"/>
  <p:tag name="KSO_WM_UNIT_COMPATIBLE" val="0"/>
  <p:tag name="KSO_WM_BEAUTIFY_FLAG" val="#wm#"/>
  <p:tag name="KSO_WM_TAG_VERSION" val="1.0"/>
  <p:tag name="KSO_WM_DIAGRAM_GROUP_CODE" val="q1-1"/>
  <p:tag name="KSO_WM_UNIT_PRESET_TEXT" val="单击此处添加文本具体内容，简明扼要的阐述您的观点。"/>
  <p:tag name="KSO_WM_UNIT_DIAGRAM_ISNUMVISUAL" val="0"/>
  <p:tag name="KSO_WM_UNIT_DIAGRAM_ISREFERUNIT" val="0"/>
  <p:tag name="KSO_WM_UNIT_TEXT_FILL_FORE_SCHEMECOLOR_INDEX" val="1"/>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i"/>
  <p:tag name="KSO_WM_UNIT_INDEX" val="1_2_1_1"/>
  <p:tag name="KSO_WM_UNIT_ID" val="diagram20188009_2*q_h_h_i*1_2_1_1"/>
  <p:tag name="KSO_WM_UNIT_LAYERLEVEL" val="1_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a"/>
  <p:tag name="KSO_WM_UNIT_INDEX" val="1_2_1_1"/>
  <p:tag name="KSO_WM_UNIT_ID" val="diagram20188009_2*q_h_h_a*1_2_1_1"/>
  <p:tag name="KSO_WM_UNIT_LAYERLEVEL" val="1_1_1_1"/>
  <p:tag name="KSO_WM_UNIT_VALUE" val="20"/>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6"/>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f"/>
  <p:tag name="KSO_WM_UNIT_INDEX" val="1_2_1_1"/>
  <p:tag name="KSO_WM_UNIT_ID" val="diagram20188009_2*q_h_h_f*1_2_1_1"/>
  <p:tag name="KSO_WM_UNIT_LAYERLEVEL" val="1_1_1_1"/>
  <p:tag name="KSO_WM_UNIT_VALUE" val="27"/>
  <p:tag name="KSO_WM_UNIT_HIGHLIGHT" val="0"/>
  <p:tag name="KSO_WM_UNIT_COMPATIBLE" val="0"/>
  <p:tag name="KSO_WM_BEAUTIFY_FLAG" val="#wm#"/>
  <p:tag name="KSO_WM_TAG_VERSION" val="1.0"/>
  <p:tag name="KSO_WM_DIAGRAM_GROUP_CODE" val="q1-1"/>
  <p:tag name="KSO_WM_UNIT_PRESET_TEXT" val="单击此处添加文本具体内容，简明扼要的阐述您的观点。"/>
  <p:tag name="KSO_WM_UNIT_DIAGRAM_ISNUMVISUAL" val="0"/>
  <p:tag name="KSO_WM_UNIT_DIAGRAM_ISREFERUNIT" val="0"/>
  <p:tag name="KSO_WM_UNIT_TEXT_FILL_FORE_SCHEMECOLOR_INDEX" val="1"/>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i"/>
  <p:tag name="KSO_WM_UNIT_INDEX" val="1_1_1_1"/>
  <p:tag name="KSO_WM_UNIT_ID" val="diagram20188009_2*q_h_h_i*1_1_1_1"/>
  <p:tag name="KSO_WM_UNIT_LAYERLEVEL" val="1_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a"/>
  <p:tag name="KSO_WM_UNIT_INDEX" val="1_1_1_1"/>
  <p:tag name="KSO_WM_UNIT_ID" val="diagram20188009_2*q_h_h_a*1_1_1_1"/>
  <p:tag name="KSO_WM_UNIT_LAYERLEVEL" val="1_1_1_1"/>
  <p:tag name="KSO_WM_UNIT_VALUE" val="20"/>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5"/>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h_f"/>
  <p:tag name="KSO_WM_UNIT_INDEX" val="1_1_1_1"/>
  <p:tag name="KSO_WM_UNIT_ID" val="diagram20188009_2*q_h_h_f*1_1_1_1"/>
  <p:tag name="KSO_WM_UNIT_LAYERLEVEL" val="1_1_1_1"/>
  <p:tag name="KSO_WM_UNIT_VALUE" val="27"/>
  <p:tag name="KSO_WM_UNIT_HIGHLIGHT" val="0"/>
  <p:tag name="KSO_WM_UNIT_COMPATIBLE" val="0"/>
  <p:tag name="KSO_WM_BEAUTIFY_FLAG" val="#wm#"/>
  <p:tag name="KSO_WM_TAG_VERSION" val="1.0"/>
  <p:tag name="KSO_WM_DIAGRAM_GROUP_CODE" val="q1-1"/>
  <p:tag name="KSO_WM_UNIT_PRESET_TEXT" val="单击此处添加文本具体内容，简明扼要的阐述您的观点。"/>
  <p:tag name="KSO_WM_UNIT_DIAGRAM_ISNUMVISUAL" val="0"/>
  <p:tag name="KSO_WM_UNIT_DIAGRAM_ISREFERUNIT" val="0"/>
  <p:tag name="KSO_WM_UNIT_TEXT_FILL_FORE_SCHEMECOLOR_INDEX" val="1"/>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1_1"/>
  <p:tag name="KSO_WM_UNIT_ID" val="diagram20188009_2*q_h_a*1_1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2_1"/>
  <p:tag name="KSO_WM_UNIT_ID" val="diagram20188009_2*q_h_a*1_2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3_1"/>
  <p:tag name="KSO_WM_UNIT_ID" val="diagram20188009_2*q_h_a*1_3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43_3*m_h_i*1_1_1"/>
  <p:tag name="KSO_WM_TEMPLATE_CATEGORY" val="diagram"/>
  <p:tag name="KSO_WM_TEMPLATE_INDEX" val="20199043"/>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43_3*m_h_i*1_2_1"/>
  <p:tag name="KSO_WM_TEMPLATE_CATEGORY" val="diagram"/>
  <p:tag name="KSO_WM_TEMPLATE_INDEX" val="20199043"/>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43_3*m_h_i*1_3_1"/>
  <p:tag name="KSO_WM_TEMPLATE_CATEGORY" val="diagram"/>
  <p:tag name="KSO_WM_TEMPLATE_INDEX" val="20199043"/>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43_3*m_h_i*1_4_1"/>
  <p:tag name="KSO_WM_TEMPLATE_CATEGORY" val="diagram"/>
  <p:tag name="KSO_WM_TEMPLATE_INDEX" val="20199043"/>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43_3*m_h_i*1_1_2"/>
  <p:tag name="KSO_WM_TEMPLATE_CATEGORY" val="diagram"/>
  <p:tag name="KSO_WM_TEMPLATE_INDEX" val="20199043"/>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43_3*m_h_i*1_2_2"/>
  <p:tag name="KSO_WM_TEMPLATE_CATEGORY" val="diagram"/>
  <p:tag name="KSO_WM_TEMPLATE_INDEX" val="20199043"/>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43_3*m_h_i*1_3_2"/>
  <p:tag name="KSO_WM_TEMPLATE_CATEGORY" val="diagram"/>
  <p:tag name="KSO_WM_TEMPLATE_INDEX" val="20199043"/>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43_3*m_h_i*1_4_2"/>
  <p:tag name="KSO_WM_TEMPLATE_CATEGORY" val="diagram"/>
  <p:tag name="KSO_WM_TEMPLATE_INDEX" val="20199043"/>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3*n_h_i*1_1_5"/>
  <p:tag name="KSO_WM_TEMPLATE_CATEGORY" val="diagram"/>
  <p:tag name="KSO_WM_TEMPLATE_INDEX" val="20181194"/>
  <p:tag name="KSO_WM_UNIT_LAYERLEVEL" val="1_1_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2048</Words>
  <Application>Microsoft Macintosh PowerPoint</Application>
  <PresentationFormat>宽屏</PresentationFormat>
  <Paragraphs>178</Paragraphs>
  <Slides>22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仿宋</vt:lpstr>
      <vt:lpstr>黑体</vt:lpstr>
      <vt:lpstr>思源黑体 CN Bold</vt:lpstr>
      <vt:lpstr>Microsoft YaHei</vt:lpstr>
      <vt:lpstr>Microsoft YaHei</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18916292661@163.com</cp:lastModifiedBy>
  <cp:revision>304</cp:revision>
  <dcterms:created xsi:type="dcterms:W3CDTF">2019-06-19T02:08:00Z</dcterms:created>
  <dcterms:modified xsi:type="dcterms:W3CDTF">2022-04-12T11:01:34Z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E7A6FFD69138489796C63013D402EDBD</vt:lpwstr>
  </property>
</Properties>
</file>